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7" r:id="rId2"/>
    <p:sldId id="256" r:id="rId3"/>
    <p:sldId id="293" r:id="rId4"/>
    <p:sldId id="294" r:id="rId5"/>
    <p:sldId id="295" r:id="rId6"/>
    <p:sldId id="281" r:id="rId7"/>
    <p:sldId id="260" r:id="rId8"/>
    <p:sldId id="259" r:id="rId9"/>
    <p:sldId id="277" r:id="rId10"/>
    <p:sldId id="282" r:id="rId11"/>
    <p:sldId id="262" r:id="rId12"/>
    <p:sldId id="283" r:id="rId13"/>
    <p:sldId id="296" r:id="rId14"/>
    <p:sldId id="297" r:id="rId15"/>
    <p:sldId id="285" r:id="rId16"/>
    <p:sldId id="286" r:id="rId17"/>
    <p:sldId id="287" r:id="rId18"/>
    <p:sldId id="288" r:id="rId19"/>
    <p:sldId id="291" r:id="rId20"/>
    <p:sldId id="290" r:id="rId21"/>
    <p:sldId id="29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20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7DED8-692A-44CD-B476-3FF036383653}" type="datetimeFigureOut">
              <a:rPr lang="en-GB" smtClean="0"/>
              <a:t>02/07/2018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69949-E8DF-4E12-B3D2-C14FD3F5E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264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Brief update on LCH- where we are with CID, funding, hub launch, development of the regional enabler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69949-E8DF-4E12-B3D2-C14FD3F5EAA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36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Enabler threads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69949-E8DF-4E12-B3D2-C14FD3F5EAA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433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Enabler threads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69949-E8DF-4E12-B3D2-C14FD3F5EAA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578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Enabler threads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69949-E8DF-4E12-B3D2-C14FD3F5EAA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986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Brief update on LCH- where we are with CID, funding, hub launch, development of the regional enabler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69949-E8DF-4E12-B3D2-C14FD3F5EAA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295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How we see our partnership with LCC:</a:t>
            </a:r>
          </a:p>
          <a:p>
            <a:endParaRPr lang="en-GB" dirty="0"/>
          </a:p>
          <a:p>
            <a:r>
              <a:rPr lang="en-GB" dirty="0" err="1"/>
              <a:t>LCh</a:t>
            </a:r>
            <a:r>
              <a:rPr lang="en-GB" dirty="0"/>
              <a:t> as the enabling hub for CLH- </a:t>
            </a:r>
          </a:p>
          <a:p>
            <a:pPr marL="171450" indent="-171450">
              <a:buFontTx/>
              <a:buChar char="-"/>
            </a:pPr>
            <a:r>
              <a:rPr lang="en-GB" dirty="0"/>
              <a:t>Emergence on CHF and conveying funding to groups/ projects</a:t>
            </a:r>
          </a:p>
          <a:p>
            <a:pPr marL="171450" indent="-171450">
              <a:buFontTx/>
              <a:buChar char="-"/>
            </a:pPr>
            <a:r>
              <a:rPr lang="en-GB" dirty="0"/>
              <a:t>Being professional partner of groups – </a:t>
            </a:r>
            <a:r>
              <a:rPr lang="en-GB" dirty="0" err="1"/>
              <a:t>eg</a:t>
            </a:r>
            <a:r>
              <a:rPr lang="en-GB" dirty="0"/>
              <a:t> Chaco, SL</a:t>
            </a:r>
          </a:p>
          <a:p>
            <a:pPr marL="171450" indent="-171450">
              <a:buFontTx/>
              <a:buChar char="-"/>
            </a:pPr>
            <a:r>
              <a:rPr lang="en-GB" dirty="0"/>
              <a:t>CLT- land owning/ custodian of affordability</a:t>
            </a:r>
          </a:p>
          <a:p>
            <a:pPr marL="171450" indent="-171450">
              <a:buFontTx/>
              <a:buChar char="-"/>
            </a:pPr>
            <a:r>
              <a:rPr lang="en-GB" dirty="0"/>
              <a:t>Interaction with Developers, SPD, </a:t>
            </a:r>
            <a:r>
              <a:rPr lang="en-GB" dirty="0" err="1"/>
              <a:t>custombuild</a:t>
            </a:r>
            <a:r>
              <a:rPr lang="en-GB" dirty="0"/>
              <a:t> etc. </a:t>
            </a:r>
            <a:r>
              <a:rPr lang="en-GB" dirty="0" err="1"/>
              <a:t>Beckhills</a:t>
            </a:r>
            <a:r>
              <a:rPr lang="en-GB" dirty="0"/>
              <a:t> example- can we normalise this?</a:t>
            </a:r>
          </a:p>
          <a:p>
            <a:pPr marL="171450" indent="-171450">
              <a:buFontTx/>
              <a:buChar char="-"/>
            </a:pPr>
            <a:r>
              <a:rPr lang="en-GB" dirty="0"/>
              <a:t>Working with RPs etc and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69949-E8DF-4E12-B3D2-C14FD3F5EAA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7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Enabler threads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69949-E8DF-4E12-B3D2-C14FD3F5EAA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399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3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2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587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0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63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18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3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80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36A16-1868-DC47-88DE-CCC07BEF6B78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7CE07-CF5C-744D-BB71-A550BC1B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8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CH powerpoint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7188" y="-57618"/>
            <a:ext cx="9298377" cy="697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182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58726"/>
            <a:ext cx="5603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Climate Innovation District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734E01-44D0-4E77-82AC-981BA96816CA}"/>
              </a:ext>
            </a:extLst>
          </p:cNvPr>
          <p:cNvSpPr txBox="1"/>
          <p:nvPr/>
        </p:nvSpPr>
        <p:spPr>
          <a:xfrm>
            <a:off x="927464" y="2377440"/>
            <a:ext cx="77462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200 Passivhaus homes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Built in Factory on site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Energy CIC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16 Affordable homes through Leeds Community  Homes/ Section 106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Funded through Community Share Offer</a:t>
            </a:r>
          </a:p>
        </p:txBody>
      </p:sp>
    </p:spTree>
    <p:extLst>
      <p:ext uri="{BB962C8B-B14F-4D97-AF65-F5344CB8AC3E}">
        <p14:creationId xmlns:p14="http://schemas.microsoft.com/office/powerpoint/2010/main" val="2128370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58726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Mistress Lane, Leeds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92EDB-9752-4B4F-AAA0-7719912ED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154" y="1994670"/>
            <a:ext cx="7001691" cy="371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391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58726"/>
            <a:ext cx="5603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Mistress Lane Leeds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734E01-44D0-4E77-82AC-981BA96816CA}"/>
              </a:ext>
            </a:extLst>
          </p:cNvPr>
          <p:cNvSpPr txBox="1"/>
          <p:nvPr/>
        </p:nvSpPr>
        <p:spPr>
          <a:xfrm>
            <a:off x="927464" y="2377440"/>
            <a:ext cx="77462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Council Site- nil value asset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LCH acting as developer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Mixed Tenure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Community Involvement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Around 30 homes</a:t>
            </a:r>
          </a:p>
        </p:txBody>
      </p:sp>
    </p:spTree>
    <p:extLst>
      <p:ext uri="{BB962C8B-B14F-4D97-AF65-F5344CB8AC3E}">
        <p14:creationId xmlns:p14="http://schemas.microsoft.com/office/powerpoint/2010/main" val="3051511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036" y="458726"/>
            <a:ext cx="4483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</a:rPr>
              <a:t>Yorspace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F0D1DC-397E-4C37-BFCC-72DF6BB48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8281" y="1787658"/>
            <a:ext cx="6527437" cy="429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476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9744" y="458726"/>
            <a:ext cx="47542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</a:rPr>
              <a:t>Yorspace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734E01-44D0-4E77-82AC-981BA96816CA}"/>
              </a:ext>
            </a:extLst>
          </p:cNvPr>
          <p:cNvSpPr txBox="1"/>
          <p:nvPr/>
        </p:nvSpPr>
        <p:spPr>
          <a:xfrm>
            <a:off x="927464" y="2488276"/>
            <a:ext cx="77462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Council Site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Partnership with Council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MHOS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Umbrella CLT/CBS for York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19 Homes</a:t>
            </a:r>
          </a:p>
        </p:txBody>
      </p:sp>
    </p:spTree>
    <p:extLst>
      <p:ext uri="{BB962C8B-B14F-4D97-AF65-F5344CB8AC3E}">
        <p14:creationId xmlns:p14="http://schemas.microsoft.com/office/powerpoint/2010/main" val="2905060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927463" y="460252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Chaco, Leeds</a:t>
            </a:r>
          </a:p>
        </p:txBody>
      </p:sp>
      <p:pic>
        <p:nvPicPr>
          <p:cNvPr id="3" name="Picture 2" descr="A train is parked on the side of a road&#10;&#10;Description generated with very high confidence">
            <a:extLst>
              <a:ext uri="{FF2B5EF4-FFF2-40B4-BE49-F238E27FC236}">
                <a16:creationId xmlns:a16="http://schemas.microsoft.com/office/drawing/2014/main" id="{0A0151CF-67F7-4E54-8BFC-4AC3275C937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1006" y="2119213"/>
            <a:ext cx="3918857" cy="2619038"/>
          </a:xfrm>
          <a:prstGeom prst="rect">
            <a:avLst/>
          </a:prstGeom>
        </p:spPr>
      </p:pic>
      <p:pic>
        <p:nvPicPr>
          <p:cNvPr id="8" name="Picture 7" descr="A sign above a door&#10;&#10;Description generated with high confidence">
            <a:extLst>
              <a:ext uri="{FF2B5EF4-FFF2-40B4-BE49-F238E27FC236}">
                <a16:creationId xmlns:a16="http://schemas.microsoft.com/office/drawing/2014/main" id="{7FC48D14-D471-4EE5-A8F2-42DED74016F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9600" t="2932" r="10791" b="17713"/>
          <a:stretch/>
        </p:blipFill>
        <p:spPr>
          <a:xfrm rot="5400000">
            <a:off x="243898" y="1704987"/>
            <a:ext cx="3391524" cy="2675005"/>
          </a:xfrm>
          <a:prstGeom prst="rect">
            <a:avLst/>
          </a:prstGeom>
        </p:spPr>
      </p:pic>
      <p:pic>
        <p:nvPicPr>
          <p:cNvPr id="10" name="Picture 9" descr="A picture containing sky, fence, outdoor, building&#10;&#10;Description generated with very high confidence">
            <a:extLst>
              <a:ext uri="{FF2B5EF4-FFF2-40B4-BE49-F238E27FC236}">
                <a16:creationId xmlns:a16="http://schemas.microsoft.com/office/drawing/2014/main" id="{221988AF-AC15-4BE4-896B-D3072F0AD77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1577" y="3428733"/>
            <a:ext cx="3918857" cy="2619038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E982D729-0B68-4168-9F18-ADA3F1550A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157" y="5063554"/>
            <a:ext cx="2068837" cy="101984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9B64433-166F-4832-9DEB-0EA6F7EE4B6D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62350" y="5052387"/>
            <a:ext cx="1537513" cy="99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268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58726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Chaco, Leeds</a:t>
            </a:r>
          </a:p>
        </p:txBody>
      </p:sp>
      <p:pic>
        <p:nvPicPr>
          <p:cNvPr id="4" name="Picture 3" descr="A garden with water in the background&#10;&#10;Description generated with high confidence">
            <a:extLst>
              <a:ext uri="{FF2B5EF4-FFF2-40B4-BE49-F238E27FC236}">
                <a16:creationId xmlns:a16="http://schemas.microsoft.com/office/drawing/2014/main" id="{BD406529-323A-4C56-9032-2BD4A75013A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3503" y="1796396"/>
            <a:ext cx="6916994" cy="425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584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71635" y="382828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Chaco, Leeds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033EDB-2649-4E2C-8280-8950A8CE57F0}"/>
              </a:ext>
            </a:extLst>
          </p:cNvPr>
          <p:cNvSpPr/>
          <p:nvPr/>
        </p:nvSpPr>
        <p:spPr>
          <a:xfrm>
            <a:off x="1430594" y="2170336"/>
            <a:ext cx="57076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Council owned site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Partnership with Unity Housing Association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29 cohousing homes+ 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4 self build homes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30 affordable rented homes</a:t>
            </a:r>
          </a:p>
        </p:txBody>
      </p:sp>
    </p:spTree>
    <p:extLst>
      <p:ext uri="{BB962C8B-B14F-4D97-AF65-F5344CB8AC3E}">
        <p14:creationId xmlns:p14="http://schemas.microsoft.com/office/powerpoint/2010/main" val="3956656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58726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Lilac, Leeds</a:t>
            </a:r>
          </a:p>
        </p:txBody>
      </p:sp>
      <p:pic>
        <p:nvPicPr>
          <p:cNvPr id="10" name="Picture 9" descr="A sign on the side of a fence&#10;&#10;Description generated with very high confidence">
            <a:extLst>
              <a:ext uri="{FF2B5EF4-FFF2-40B4-BE49-F238E27FC236}">
                <a16:creationId xmlns:a16="http://schemas.microsoft.com/office/drawing/2014/main" id="{A4B975BD-7D9F-45FC-A21D-CD3587A2C10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98" y="1433537"/>
            <a:ext cx="3274142" cy="1847783"/>
          </a:xfrm>
          <a:prstGeom prst="rect">
            <a:avLst/>
          </a:prstGeom>
        </p:spPr>
      </p:pic>
      <p:pic>
        <p:nvPicPr>
          <p:cNvPr id="12" name="Picture 11" descr="A large house&#10;&#10;Description generated with very high confidence">
            <a:extLst>
              <a:ext uri="{FF2B5EF4-FFF2-40B4-BE49-F238E27FC236}">
                <a16:creationId xmlns:a16="http://schemas.microsoft.com/office/drawing/2014/main" id="{D464A9D1-134A-4FC7-BA3C-8AA1CD7D9F1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1988" y="1928338"/>
            <a:ext cx="6245314" cy="417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25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235132" y="500393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Lilac, Leeds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033EDB-2649-4E2C-8280-8950A8CE57F0}"/>
              </a:ext>
            </a:extLst>
          </p:cNvPr>
          <p:cNvSpPr/>
          <p:nvPr/>
        </p:nvSpPr>
        <p:spPr>
          <a:xfrm>
            <a:off x="1430594" y="2170336"/>
            <a:ext cx="57076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Low Impact Living, Affordable Community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20 cohousing homes+ 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Mutual Home Ownership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Straw modular system (</a:t>
            </a:r>
            <a:r>
              <a:rPr lang="en-GB" sz="3200" dirty="0" err="1">
                <a:solidFill>
                  <a:schemeClr val="bg1"/>
                </a:solidFill>
              </a:rPr>
              <a:t>Modcell</a:t>
            </a:r>
            <a:r>
              <a:rPr lang="en-GB" sz="32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6990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63DCADF-6A15-4571-84D2-5C546C2EA36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116" y="236932"/>
            <a:ext cx="2200474" cy="14202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65233A7-0B3A-4EFB-8857-706D965F12D4}"/>
              </a:ext>
            </a:extLst>
          </p:cNvPr>
          <p:cNvSpPr txBox="1"/>
          <p:nvPr/>
        </p:nvSpPr>
        <p:spPr>
          <a:xfrm>
            <a:off x="1685109" y="2246811"/>
            <a:ext cx="57737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Jimm Reed</a:t>
            </a:r>
          </a:p>
          <a:p>
            <a:r>
              <a:rPr lang="en-GB" sz="3600" dirty="0"/>
              <a:t>Director, CoHo Ltd</a:t>
            </a:r>
          </a:p>
          <a:p>
            <a:r>
              <a:rPr lang="en-GB" sz="3600" dirty="0"/>
              <a:t>Development Director, LCH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668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58726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Lilac, Leeds</a:t>
            </a:r>
          </a:p>
        </p:txBody>
      </p:sp>
      <p:pic>
        <p:nvPicPr>
          <p:cNvPr id="3" name="Picture 2" descr="A house with a fence and building&#10;&#10;Description generated with very high confidence">
            <a:extLst>
              <a:ext uri="{FF2B5EF4-FFF2-40B4-BE49-F238E27FC236}">
                <a16:creationId xmlns:a16="http://schemas.microsoft.com/office/drawing/2014/main" id="{E6A7B83E-30DA-4DFD-AE44-25BFA2C4B75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41794" y="1920238"/>
            <a:ext cx="5460411" cy="365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047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58726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Community Led Housing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033EDB-2649-4E2C-8280-8950A8CE57F0}"/>
              </a:ext>
            </a:extLst>
          </p:cNvPr>
          <p:cNvSpPr/>
          <p:nvPr/>
        </p:nvSpPr>
        <p:spPr>
          <a:xfrm>
            <a:off x="875211" y="2170336"/>
            <a:ext cx="713231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A great opportunity beckons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More relevant than ever before- Grenfell, Localism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Custom/</a:t>
            </a:r>
            <a:r>
              <a:rPr lang="en-GB" sz="3200" dirty="0" err="1">
                <a:solidFill>
                  <a:schemeClr val="bg1"/>
                </a:solidFill>
              </a:rPr>
              <a:t>selfbuild</a:t>
            </a:r>
            <a:r>
              <a:rPr lang="en-GB" sz="3200" dirty="0">
                <a:solidFill>
                  <a:schemeClr val="bg1"/>
                </a:solidFill>
              </a:rPr>
              <a:t>- piggyback on legislation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Community Housing Fund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solidFill>
                <a:schemeClr val="bg1"/>
              </a:solidFill>
            </a:endParaRPr>
          </a:p>
          <a:p>
            <a:endParaRPr lang="en-GB" sz="3200" dirty="0">
              <a:solidFill>
                <a:schemeClr val="bg1"/>
              </a:solidFill>
            </a:endParaRPr>
          </a:p>
          <a:p>
            <a:r>
              <a:rPr lang="en-GB" sz="32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646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353953" y="482568"/>
            <a:ext cx="53057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dirty="0">
                <a:solidFill>
                  <a:schemeClr val="bg1"/>
                </a:solidFill>
              </a:rPr>
              <a:t>Failure of the conventional housing market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E51C76F-D206-4140-8EB0-3B6849B6A05A}"/>
              </a:ext>
            </a:extLst>
          </p:cNvPr>
          <p:cNvCxnSpPr>
            <a:cxnSpLocks/>
          </p:cNvCxnSpPr>
          <p:nvPr/>
        </p:nvCxnSpPr>
        <p:spPr>
          <a:xfrm>
            <a:off x="7279721" y="4458958"/>
            <a:ext cx="1" cy="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7F8B2C2-EB2B-44F8-9606-2C0FEF75202E}"/>
              </a:ext>
            </a:extLst>
          </p:cNvPr>
          <p:cNvSpPr txBox="1"/>
          <p:nvPr/>
        </p:nvSpPr>
        <p:spPr>
          <a:xfrm>
            <a:off x="1117600" y="1706419"/>
            <a:ext cx="6788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Developer Led</a:t>
            </a:r>
          </a:p>
          <a:p>
            <a:pPr marL="742950" lvl="1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RPs/Affordable Housing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14A025-1E17-486A-A2A1-8B3FCF1C7C72}"/>
              </a:ext>
            </a:extLst>
          </p:cNvPr>
          <p:cNvSpPr txBox="1"/>
          <p:nvPr/>
        </p:nvSpPr>
        <p:spPr>
          <a:xfrm>
            <a:off x="1117600" y="2684049"/>
            <a:ext cx="701140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Not delivering enough housing to meet our needs</a:t>
            </a:r>
          </a:p>
          <a:p>
            <a:pPr marL="285750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Not delivering the right housing in the right place</a:t>
            </a:r>
          </a:p>
          <a:p>
            <a:pPr marL="285750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Planning system is confrontational and conspires to: </a:t>
            </a:r>
          </a:p>
          <a:p>
            <a:pPr marL="742950" lvl="1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Increase value of land disproportionately</a:t>
            </a:r>
          </a:p>
          <a:p>
            <a:pPr marL="742950" lvl="1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Reduces access to land</a:t>
            </a:r>
          </a:p>
          <a:p>
            <a:pPr marL="742950" lvl="1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Rich man’s game</a:t>
            </a:r>
          </a:p>
          <a:p>
            <a:pPr marL="285750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RPs are like PLCs – attitude to risk &amp; investment</a:t>
            </a:r>
          </a:p>
        </p:txBody>
      </p:sp>
    </p:spTree>
    <p:extLst>
      <p:ext uri="{BB962C8B-B14F-4D97-AF65-F5344CB8AC3E}">
        <p14:creationId xmlns:p14="http://schemas.microsoft.com/office/powerpoint/2010/main" val="1953067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381663" y="490792"/>
            <a:ext cx="53057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dirty="0">
                <a:solidFill>
                  <a:schemeClr val="bg1"/>
                </a:solidFill>
              </a:rPr>
              <a:t>Failure of the conventional housing market</a:t>
            </a:r>
            <a:endParaRPr lang="en-US" sz="3200" b="1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E51C76F-D206-4140-8EB0-3B6849B6A05A}"/>
              </a:ext>
            </a:extLst>
          </p:cNvPr>
          <p:cNvCxnSpPr>
            <a:cxnSpLocks/>
          </p:cNvCxnSpPr>
          <p:nvPr/>
        </p:nvCxnSpPr>
        <p:spPr>
          <a:xfrm>
            <a:off x="7279721" y="4458958"/>
            <a:ext cx="1" cy="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7F8B2C2-EB2B-44F8-9606-2C0FEF75202E}"/>
              </a:ext>
            </a:extLst>
          </p:cNvPr>
          <p:cNvSpPr txBox="1"/>
          <p:nvPr/>
        </p:nvSpPr>
        <p:spPr>
          <a:xfrm>
            <a:off x="1177636" y="2889298"/>
            <a:ext cx="67887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en-GB" sz="2400" dirty="0">
                <a:solidFill>
                  <a:schemeClr val="bg1"/>
                </a:solidFill>
              </a:rPr>
              <a:t>Majority of our housing &amp; communities are designed &amp; delivered by parties with no interest in their long term sustainability</a:t>
            </a:r>
          </a:p>
          <a:p>
            <a:pPr marL="742950" lvl="1" indent="-285750">
              <a:buFontTx/>
              <a:buChar char="-"/>
            </a:pP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72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9673" y="490792"/>
            <a:ext cx="41944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dirty="0">
                <a:solidFill>
                  <a:schemeClr val="bg1"/>
                </a:solidFill>
              </a:rPr>
              <a:t>Challenges for Community Led Housing</a:t>
            </a:r>
            <a:endParaRPr lang="en-US" sz="3200" b="1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E51C76F-D206-4140-8EB0-3B6849B6A05A}"/>
              </a:ext>
            </a:extLst>
          </p:cNvPr>
          <p:cNvCxnSpPr>
            <a:cxnSpLocks/>
          </p:cNvCxnSpPr>
          <p:nvPr/>
        </p:nvCxnSpPr>
        <p:spPr>
          <a:xfrm>
            <a:off x="7279721" y="4458958"/>
            <a:ext cx="1" cy="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7F8B2C2-EB2B-44F8-9606-2C0FEF75202E}"/>
              </a:ext>
            </a:extLst>
          </p:cNvPr>
          <p:cNvSpPr txBox="1"/>
          <p:nvPr/>
        </p:nvSpPr>
        <p:spPr>
          <a:xfrm>
            <a:off x="563419" y="2135745"/>
            <a:ext cx="72366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400" dirty="0">
                <a:solidFill>
                  <a:schemeClr val="bg1"/>
                </a:solidFill>
              </a:rPr>
              <a:t>To be part of the mainstream housing conversation?</a:t>
            </a:r>
          </a:p>
          <a:p>
            <a:pPr marL="742950" lvl="1" indent="-285750">
              <a:buFontTx/>
              <a:buChar char="-"/>
            </a:pP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F9FC5-80DB-40AA-96FC-E922099AE9D6}"/>
              </a:ext>
            </a:extLst>
          </p:cNvPr>
          <p:cNvSpPr txBox="1"/>
          <p:nvPr/>
        </p:nvSpPr>
        <p:spPr>
          <a:xfrm>
            <a:off x="1126836" y="3315855"/>
            <a:ext cx="667327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Be Repeatable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Be Financially Viable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Be Accessible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Be Visible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Be Credible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804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558439" y="794894"/>
            <a:ext cx="53057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      Leeds Community Homes</a:t>
            </a: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CID</a:t>
            </a: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Share offer</a:t>
            </a:r>
          </a:p>
          <a:p>
            <a:pPr marL="457200" indent="-457200" algn="ctr">
              <a:buFontTx/>
              <a:buChar char="-"/>
            </a:pPr>
            <a:r>
              <a:rPr lang="en-US" sz="3200" dirty="0" err="1">
                <a:solidFill>
                  <a:schemeClr val="bg1"/>
                </a:solidFill>
              </a:rPr>
              <a:t>PtC</a:t>
            </a:r>
            <a:r>
              <a:rPr lang="en-US" sz="3200" dirty="0">
                <a:solidFill>
                  <a:schemeClr val="bg1"/>
                </a:solidFill>
              </a:rPr>
              <a:t> funding</a:t>
            </a: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Hub Launch</a:t>
            </a: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Regional Enabler </a:t>
            </a:r>
          </a:p>
        </p:txBody>
      </p:sp>
      <p:pic>
        <p:nvPicPr>
          <p:cNvPr id="4" name="Content Placeholder 11" descr="MAIN PTC_with_strapline.jpg">
            <a:extLst>
              <a:ext uri="{FF2B5EF4-FFF2-40B4-BE49-F238E27FC236}">
                <a16:creationId xmlns:a16="http://schemas.microsoft.com/office/drawing/2014/main" id="{ECAA64A6-FE1E-4B6C-B166-D11909BA3A5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670" r="9670"/>
          <a:stretch>
            <a:fillRect/>
          </a:stretch>
        </p:blipFill>
        <p:spPr>
          <a:xfrm>
            <a:off x="5142451" y="1850690"/>
            <a:ext cx="3693484" cy="20312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312842-BC38-4909-964F-D626FA27A6C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1550" y="3501201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87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9189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19111" y="1934829"/>
            <a:ext cx="530577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-LCH Regional Enabling Hub</a:t>
            </a: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CHF &amp; Funding</a:t>
            </a: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Sponsorship of Groups</a:t>
            </a: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Sites/ ownership</a:t>
            </a: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Developer Led approach</a:t>
            </a: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RP/LA led approach</a:t>
            </a:r>
          </a:p>
          <a:p>
            <a:pPr marL="457200" indent="-457200" algn="ctr">
              <a:buFontTx/>
              <a:buChar char="-"/>
            </a:pPr>
            <a:r>
              <a:rPr lang="en-US" sz="3200" dirty="0">
                <a:solidFill>
                  <a:schemeClr val="bg1"/>
                </a:solidFill>
              </a:rPr>
              <a:t>Community organisations- </a:t>
            </a:r>
          </a:p>
          <a:p>
            <a:pPr marL="457200" indent="-457200" algn="ctr">
              <a:buFontTx/>
              <a:buChar char="-"/>
            </a:pPr>
            <a:endParaRPr lang="en-US" sz="3200" dirty="0">
              <a:solidFill>
                <a:schemeClr val="bg1"/>
              </a:solidFill>
            </a:endParaRPr>
          </a:p>
          <a:p>
            <a:pPr marL="457200" indent="-457200" algn="ctr">
              <a:buFontTx/>
              <a:buChar char="-"/>
            </a:pPr>
            <a:endParaRPr lang="en-US" sz="3200" dirty="0">
              <a:solidFill>
                <a:schemeClr val="bg1"/>
              </a:solidFill>
            </a:endParaRPr>
          </a:p>
          <a:p>
            <a:pPr marL="457200" indent="-457200" algn="ctr">
              <a:buFontTx/>
              <a:buChar char="-"/>
            </a:pP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C03BEE-0AEC-41E8-A197-3251DC52BEC6}"/>
              </a:ext>
            </a:extLst>
          </p:cNvPr>
          <p:cNvSpPr/>
          <p:nvPr/>
        </p:nvSpPr>
        <p:spPr>
          <a:xfrm>
            <a:off x="580923" y="657889"/>
            <a:ext cx="504978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Leeds Community Homes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577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427844" y="514113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Enabler Threads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6B6DA70-A833-44DF-9DBE-EE71DA0BAD7E}"/>
              </a:ext>
            </a:extLst>
          </p:cNvPr>
          <p:cNvGrpSpPr/>
          <p:nvPr/>
        </p:nvGrpSpPr>
        <p:grpSpPr>
          <a:xfrm>
            <a:off x="820355" y="1417131"/>
            <a:ext cx="4678482" cy="4608512"/>
            <a:chOff x="1732822" y="1412776"/>
            <a:chExt cx="5331878" cy="4064000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E2C4911-CEB2-482C-A66B-CCB5CBEFC44E}"/>
                </a:ext>
              </a:extLst>
            </p:cNvPr>
            <p:cNvSpPr/>
            <p:nvPr/>
          </p:nvSpPr>
          <p:spPr>
            <a:xfrm>
              <a:off x="1732822" y="1412776"/>
              <a:ext cx="1001613" cy="4064000"/>
            </a:xfrm>
            <a:custGeom>
              <a:avLst/>
              <a:gdLst>
                <a:gd name="connsiteX0" fmla="*/ 0 w 1001613"/>
                <a:gd name="connsiteY0" fmla="*/ 100161 h 4064000"/>
                <a:gd name="connsiteX1" fmla="*/ 100161 w 1001613"/>
                <a:gd name="connsiteY1" fmla="*/ 0 h 4064000"/>
                <a:gd name="connsiteX2" fmla="*/ 901452 w 1001613"/>
                <a:gd name="connsiteY2" fmla="*/ 0 h 4064000"/>
                <a:gd name="connsiteX3" fmla="*/ 1001613 w 1001613"/>
                <a:gd name="connsiteY3" fmla="*/ 100161 h 4064000"/>
                <a:gd name="connsiteX4" fmla="*/ 1001613 w 1001613"/>
                <a:gd name="connsiteY4" fmla="*/ 3963839 h 4064000"/>
                <a:gd name="connsiteX5" fmla="*/ 901452 w 1001613"/>
                <a:gd name="connsiteY5" fmla="*/ 4064000 h 4064000"/>
                <a:gd name="connsiteX6" fmla="*/ 100161 w 1001613"/>
                <a:gd name="connsiteY6" fmla="*/ 4064000 h 4064000"/>
                <a:gd name="connsiteX7" fmla="*/ 0 w 1001613"/>
                <a:gd name="connsiteY7" fmla="*/ 3963839 h 4064000"/>
                <a:gd name="connsiteX8" fmla="*/ 0 w 1001613"/>
                <a:gd name="connsiteY8" fmla="*/ 100161 h 40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1613" h="4064000">
                  <a:moveTo>
                    <a:pt x="0" y="100161"/>
                  </a:moveTo>
                  <a:cubicBezTo>
                    <a:pt x="0" y="44844"/>
                    <a:pt x="44844" y="0"/>
                    <a:pt x="100161" y="0"/>
                  </a:cubicBezTo>
                  <a:lnTo>
                    <a:pt x="901452" y="0"/>
                  </a:lnTo>
                  <a:cubicBezTo>
                    <a:pt x="956769" y="0"/>
                    <a:pt x="1001613" y="44844"/>
                    <a:pt x="1001613" y="100161"/>
                  </a:cubicBezTo>
                  <a:lnTo>
                    <a:pt x="1001613" y="3963839"/>
                  </a:lnTo>
                  <a:cubicBezTo>
                    <a:pt x="1001613" y="4019156"/>
                    <a:pt x="956769" y="4064000"/>
                    <a:pt x="901452" y="4064000"/>
                  </a:cubicBezTo>
                  <a:lnTo>
                    <a:pt x="100161" y="4064000"/>
                  </a:lnTo>
                  <a:cubicBezTo>
                    <a:pt x="44844" y="4064000"/>
                    <a:pt x="0" y="4019156"/>
                    <a:pt x="0" y="3963839"/>
                  </a:cubicBezTo>
                  <a:lnTo>
                    <a:pt x="0" y="100161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28943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b="1" kern="1200" dirty="0" err="1">
                  <a:solidFill>
                    <a:schemeClr val="bg1"/>
                  </a:solidFill>
                </a:rPr>
                <a:t>Entrepnr</a:t>
              </a:r>
              <a:endParaRPr lang="en-GB" sz="1300" b="1" kern="1200" dirty="0">
                <a:solidFill>
                  <a:schemeClr val="bg1"/>
                </a:solidFill>
              </a:endParaRP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b="1" kern="1200" dirty="0">
                  <a:solidFill>
                    <a:schemeClr val="bg1"/>
                  </a:solidFill>
                </a:rPr>
                <a:t>Group Led</a:t>
              </a: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3FBCD60C-5BF1-46BB-B508-7A3356A4E2A7}"/>
                </a:ext>
              </a:extLst>
            </p:cNvPr>
            <p:cNvSpPr/>
            <p:nvPr/>
          </p:nvSpPr>
          <p:spPr>
            <a:xfrm>
              <a:off x="2832884" y="1412776"/>
              <a:ext cx="1001613" cy="4064000"/>
            </a:xfrm>
            <a:custGeom>
              <a:avLst/>
              <a:gdLst>
                <a:gd name="connsiteX0" fmla="*/ 0 w 1001613"/>
                <a:gd name="connsiteY0" fmla="*/ 100161 h 4064000"/>
                <a:gd name="connsiteX1" fmla="*/ 100161 w 1001613"/>
                <a:gd name="connsiteY1" fmla="*/ 0 h 4064000"/>
                <a:gd name="connsiteX2" fmla="*/ 901452 w 1001613"/>
                <a:gd name="connsiteY2" fmla="*/ 0 h 4064000"/>
                <a:gd name="connsiteX3" fmla="*/ 1001613 w 1001613"/>
                <a:gd name="connsiteY3" fmla="*/ 100161 h 4064000"/>
                <a:gd name="connsiteX4" fmla="*/ 1001613 w 1001613"/>
                <a:gd name="connsiteY4" fmla="*/ 3963839 h 4064000"/>
                <a:gd name="connsiteX5" fmla="*/ 901452 w 1001613"/>
                <a:gd name="connsiteY5" fmla="*/ 4064000 h 4064000"/>
                <a:gd name="connsiteX6" fmla="*/ 100161 w 1001613"/>
                <a:gd name="connsiteY6" fmla="*/ 4064000 h 4064000"/>
                <a:gd name="connsiteX7" fmla="*/ 0 w 1001613"/>
                <a:gd name="connsiteY7" fmla="*/ 3963839 h 4064000"/>
                <a:gd name="connsiteX8" fmla="*/ 0 w 1001613"/>
                <a:gd name="connsiteY8" fmla="*/ 100161 h 40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1613" h="4064000">
                  <a:moveTo>
                    <a:pt x="0" y="100161"/>
                  </a:moveTo>
                  <a:cubicBezTo>
                    <a:pt x="0" y="44844"/>
                    <a:pt x="44844" y="0"/>
                    <a:pt x="100161" y="0"/>
                  </a:cubicBezTo>
                  <a:lnTo>
                    <a:pt x="901452" y="0"/>
                  </a:lnTo>
                  <a:cubicBezTo>
                    <a:pt x="956769" y="0"/>
                    <a:pt x="1001613" y="44844"/>
                    <a:pt x="1001613" y="100161"/>
                  </a:cubicBezTo>
                  <a:lnTo>
                    <a:pt x="1001613" y="3963839"/>
                  </a:lnTo>
                  <a:cubicBezTo>
                    <a:pt x="1001613" y="4019156"/>
                    <a:pt x="956769" y="4064000"/>
                    <a:pt x="901452" y="4064000"/>
                  </a:cubicBezTo>
                  <a:lnTo>
                    <a:pt x="100161" y="4064000"/>
                  </a:lnTo>
                  <a:cubicBezTo>
                    <a:pt x="44844" y="4064000"/>
                    <a:pt x="0" y="4019156"/>
                    <a:pt x="0" y="3963839"/>
                  </a:cubicBezTo>
                  <a:lnTo>
                    <a:pt x="0" y="100161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28943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b="1" kern="1200" dirty="0">
                  <a:solidFill>
                    <a:schemeClr val="bg1"/>
                  </a:solidFill>
                </a:rPr>
                <a:t>Developer led</a:t>
              </a: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F65C125F-3A93-4FB4-9E80-1F50610AD175}"/>
                </a:ext>
              </a:extLst>
            </p:cNvPr>
            <p:cNvSpPr/>
            <p:nvPr/>
          </p:nvSpPr>
          <p:spPr>
            <a:xfrm>
              <a:off x="3909618" y="1412776"/>
              <a:ext cx="1001613" cy="4064000"/>
            </a:xfrm>
            <a:custGeom>
              <a:avLst/>
              <a:gdLst>
                <a:gd name="connsiteX0" fmla="*/ 0 w 1001613"/>
                <a:gd name="connsiteY0" fmla="*/ 100161 h 4064000"/>
                <a:gd name="connsiteX1" fmla="*/ 100161 w 1001613"/>
                <a:gd name="connsiteY1" fmla="*/ 0 h 4064000"/>
                <a:gd name="connsiteX2" fmla="*/ 901452 w 1001613"/>
                <a:gd name="connsiteY2" fmla="*/ 0 h 4064000"/>
                <a:gd name="connsiteX3" fmla="*/ 1001613 w 1001613"/>
                <a:gd name="connsiteY3" fmla="*/ 100161 h 4064000"/>
                <a:gd name="connsiteX4" fmla="*/ 1001613 w 1001613"/>
                <a:gd name="connsiteY4" fmla="*/ 3963839 h 4064000"/>
                <a:gd name="connsiteX5" fmla="*/ 901452 w 1001613"/>
                <a:gd name="connsiteY5" fmla="*/ 4064000 h 4064000"/>
                <a:gd name="connsiteX6" fmla="*/ 100161 w 1001613"/>
                <a:gd name="connsiteY6" fmla="*/ 4064000 h 4064000"/>
                <a:gd name="connsiteX7" fmla="*/ 0 w 1001613"/>
                <a:gd name="connsiteY7" fmla="*/ 3963839 h 4064000"/>
                <a:gd name="connsiteX8" fmla="*/ 0 w 1001613"/>
                <a:gd name="connsiteY8" fmla="*/ 100161 h 40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1613" h="4064000">
                  <a:moveTo>
                    <a:pt x="0" y="100161"/>
                  </a:moveTo>
                  <a:cubicBezTo>
                    <a:pt x="0" y="44844"/>
                    <a:pt x="44844" y="0"/>
                    <a:pt x="100161" y="0"/>
                  </a:cubicBezTo>
                  <a:lnTo>
                    <a:pt x="901452" y="0"/>
                  </a:lnTo>
                  <a:cubicBezTo>
                    <a:pt x="956769" y="0"/>
                    <a:pt x="1001613" y="44844"/>
                    <a:pt x="1001613" y="100161"/>
                  </a:cubicBezTo>
                  <a:lnTo>
                    <a:pt x="1001613" y="3963839"/>
                  </a:lnTo>
                  <a:cubicBezTo>
                    <a:pt x="1001613" y="4019156"/>
                    <a:pt x="956769" y="4064000"/>
                    <a:pt x="901452" y="4064000"/>
                  </a:cubicBezTo>
                  <a:lnTo>
                    <a:pt x="100161" y="4064000"/>
                  </a:lnTo>
                  <a:cubicBezTo>
                    <a:pt x="44844" y="4064000"/>
                    <a:pt x="0" y="4019156"/>
                    <a:pt x="0" y="3963839"/>
                  </a:cubicBezTo>
                  <a:lnTo>
                    <a:pt x="0" y="100161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28943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b="1" kern="1200" dirty="0">
                  <a:solidFill>
                    <a:schemeClr val="bg1"/>
                  </a:solidFill>
                </a:rPr>
                <a:t>LCH led</a:t>
              </a:r>
            </a:p>
          </p:txBody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F23B99D1-EFA3-45F6-90D1-8CA1F1DE3E9B}"/>
                </a:ext>
              </a:extLst>
            </p:cNvPr>
            <p:cNvSpPr/>
            <p:nvPr/>
          </p:nvSpPr>
          <p:spPr>
            <a:xfrm>
              <a:off x="4986353" y="1412776"/>
              <a:ext cx="1001613" cy="4064000"/>
            </a:xfrm>
            <a:custGeom>
              <a:avLst/>
              <a:gdLst>
                <a:gd name="connsiteX0" fmla="*/ 0 w 1001613"/>
                <a:gd name="connsiteY0" fmla="*/ 100161 h 4064000"/>
                <a:gd name="connsiteX1" fmla="*/ 100161 w 1001613"/>
                <a:gd name="connsiteY1" fmla="*/ 0 h 4064000"/>
                <a:gd name="connsiteX2" fmla="*/ 901452 w 1001613"/>
                <a:gd name="connsiteY2" fmla="*/ 0 h 4064000"/>
                <a:gd name="connsiteX3" fmla="*/ 1001613 w 1001613"/>
                <a:gd name="connsiteY3" fmla="*/ 100161 h 4064000"/>
                <a:gd name="connsiteX4" fmla="*/ 1001613 w 1001613"/>
                <a:gd name="connsiteY4" fmla="*/ 3963839 h 4064000"/>
                <a:gd name="connsiteX5" fmla="*/ 901452 w 1001613"/>
                <a:gd name="connsiteY5" fmla="*/ 4064000 h 4064000"/>
                <a:gd name="connsiteX6" fmla="*/ 100161 w 1001613"/>
                <a:gd name="connsiteY6" fmla="*/ 4064000 h 4064000"/>
                <a:gd name="connsiteX7" fmla="*/ 0 w 1001613"/>
                <a:gd name="connsiteY7" fmla="*/ 3963839 h 4064000"/>
                <a:gd name="connsiteX8" fmla="*/ 0 w 1001613"/>
                <a:gd name="connsiteY8" fmla="*/ 100161 h 40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1613" h="4064000">
                  <a:moveTo>
                    <a:pt x="0" y="100161"/>
                  </a:moveTo>
                  <a:cubicBezTo>
                    <a:pt x="0" y="44844"/>
                    <a:pt x="44844" y="0"/>
                    <a:pt x="100161" y="0"/>
                  </a:cubicBezTo>
                  <a:lnTo>
                    <a:pt x="901452" y="0"/>
                  </a:lnTo>
                  <a:cubicBezTo>
                    <a:pt x="956769" y="0"/>
                    <a:pt x="1001613" y="44844"/>
                    <a:pt x="1001613" y="100161"/>
                  </a:cubicBezTo>
                  <a:lnTo>
                    <a:pt x="1001613" y="3963839"/>
                  </a:lnTo>
                  <a:cubicBezTo>
                    <a:pt x="1001613" y="4019156"/>
                    <a:pt x="956769" y="4064000"/>
                    <a:pt x="901452" y="4064000"/>
                  </a:cubicBezTo>
                  <a:lnTo>
                    <a:pt x="100161" y="4064000"/>
                  </a:lnTo>
                  <a:cubicBezTo>
                    <a:pt x="44844" y="4064000"/>
                    <a:pt x="0" y="4019156"/>
                    <a:pt x="0" y="3963839"/>
                  </a:cubicBezTo>
                  <a:lnTo>
                    <a:pt x="0" y="100161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28943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b="1" kern="1200" dirty="0">
                  <a:solidFill>
                    <a:schemeClr val="bg1"/>
                  </a:solidFill>
                </a:rPr>
                <a:t>Local authority/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b="1" kern="1200" dirty="0">
                  <a:solidFill>
                    <a:schemeClr val="bg1"/>
                  </a:solidFill>
                </a:rPr>
                <a:t>HA led</a:t>
              </a: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A6EB9CBA-20EA-49D4-AA7A-C6CB163D2652}"/>
                </a:ext>
              </a:extLst>
            </p:cNvPr>
            <p:cNvSpPr/>
            <p:nvPr/>
          </p:nvSpPr>
          <p:spPr>
            <a:xfrm>
              <a:off x="6063087" y="1412776"/>
              <a:ext cx="1001613" cy="4064000"/>
            </a:xfrm>
            <a:custGeom>
              <a:avLst/>
              <a:gdLst>
                <a:gd name="connsiteX0" fmla="*/ 0 w 1001613"/>
                <a:gd name="connsiteY0" fmla="*/ 100161 h 4064000"/>
                <a:gd name="connsiteX1" fmla="*/ 100161 w 1001613"/>
                <a:gd name="connsiteY1" fmla="*/ 0 h 4064000"/>
                <a:gd name="connsiteX2" fmla="*/ 901452 w 1001613"/>
                <a:gd name="connsiteY2" fmla="*/ 0 h 4064000"/>
                <a:gd name="connsiteX3" fmla="*/ 1001613 w 1001613"/>
                <a:gd name="connsiteY3" fmla="*/ 100161 h 4064000"/>
                <a:gd name="connsiteX4" fmla="*/ 1001613 w 1001613"/>
                <a:gd name="connsiteY4" fmla="*/ 3963839 h 4064000"/>
                <a:gd name="connsiteX5" fmla="*/ 901452 w 1001613"/>
                <a:gd name="connsiteY5" fmla="*/ 4064000 h 4064000"/>
                <a:gd name="connsiteX6" fmla="*/ 100161 w 1001613"/>
                <a:gd name="connsiteY6" fmla="*/ 4064000 h 4064000"/>
                <a:gd name="connsiteX7" fmla="*/ 0 w 1001613"/>
                <a:gd name="connsiteY7" fmla="*/ 3963839 h 4064000"/>
                <a:gd name="connsiteX8" fmla="*/ 0 w 1001613"/>
                <a:gd name="connsiteY8" fmla="*/ 100161 h 40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1613" h="4064000">
                  <a:moveTo>
                    <a:pt x="0" y="100161"/>
                  </a:moveTo>
                  <a:cubicBezTo>
                    <a:pt x="0" y="44844"/>
                    <a:pt x="44844" y="0"/>
                    <a:pt x="100161" y="0"/>
                  </a:cubicBezTo>
                  <a:lnTo>
                    <a:pt x="901452" y="0"/>
                  </a:lnTo>
                  <a:cubicBezTo>
                    <a:pt x="956769" y="0"/>
                    <a:pt x="1001613" y="44844"/>
                    <a:pt x="1001613" y="100161"/>
                  </a:cubicBezTo>
                  <a:lnTo>
                    <a:pt x="1001613" y="3963839"/>
                  </a:lnTo>
                  <a:cubicBezTo>
                    <a:pt x="1001613" y="4019156"/>
                    <a:pt x="956769" y="4064000"/>
                    <a:pt x="901452" y="4064000"/>
                  </a:cubicBezTo>
                  <a:lnTo>
                    <a:pt x="100161" y="4064000"/>
                  </a:lnTo>
                  <a:cubicBezTo>
                    <a:pt x="44844" y="4064000"/>
                    <a:pt x="0" y="4019156"/>
                    <a:pt x="0" y="3963839"/>
                  </a:cubicBezTo>
                  <a:lnTo>
                    <a:pt x="0" y="100161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28943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b="1" kern="1200" dirty="0" err="1">
                  <a:solidFill>
                    <a:schemeClr val="bg1"/>
                  </a:solidFill>
                </a:rPr>
                <a:t>Cmty</a:t>
              </a:r>
              <a:r>
                <a:rPr lang="en-GB" sz="1300" b="1" kern="1200" dirty="0">
                  <a:solidFill>
                    <a:schemeClr val="bg1"/>
                  </a:solidFill>
                </a:rPr>
                <a:t> Org Led</a:t>
              </a:r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2F11E62-D4BC-4E19-98F3-3D66170E6424}"/>
                </a:ext>
              </a:extLst>
            </p:cNvPr>
            <p:cNvSpPr/>
            <p:nvPr/>
          </p:nvSpPr>
          <p:spPr>
            <a:xfrm>
              <a:off x="2102791" y="2556312"/>
              <a:ext cx="4616568" cy="379471"/>
            </a:xfrm>
            <a:custGeom>
              <a:avLst/>
              <a:gdLst>
                <a:gd name="connsiteX0" fmla="*/ 0 w 1783264"/>
                <a:gd name="connsiteY0" fmla="*/ 59146 h 591460"/>
                <a:gd name="connsiteX1" fmla="*/ 59146 w 1783264"/>
                <a:gd name="connsiteY1" fmla="*/ 0 h 591460"/>
                <a:gd name="connsiteX2" fmla="*/ 1724118 w 1783264"/>
                <a:gd name="connsiteY2" fmla="*/ 0 h 591460"/>
                <a:gd name="connsiteX3" fmla="*/ 1783264 w 1783264"/>
                <a:gd name="connsiteY3" fmla="*/ 59146 h 591460"/>
                <a:gd name="connsiteX4" fmla="*/ 1783264 w 1783264"/>
                <a:gd name="connsiteY4" fmla="*/ 532314 h 591460"/>
                <a:gd name="connsiteX5" fmla="*/ 1724118 w 1783264"/>
                <a:gd name="connsiteY5" fmla="*/ 591460 h 591460"/>
                <a:gd name="connsiteX6" fmla="*/ 59146 w 1783264"/>
                <a:gd name="connsiteY6" fmla="*/ 591460 h 591460"/>
                <a:gd name="connsiteX7" fmla="*/ 0 w 1783264"/>
                <a:gd name="connsiteY7" fmla="*/ 532314 h 591460"/>
                <a:gd name="connsiteX8" fmla="*/ 0 w 1783264"/>
                <a:gd name="connsiteY8" fmla="*/ 59146 h 59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83264" h="591460">
                  <a:moveTo>
                    <a:pt x="0" y="59146"/>
                  </a:moveTo>
                  <a:cubicBezTo>
                    <a:pt x="0" y="26481"/>
                    <a:pt x="26481" y="0"/>
                    <a:pt x="59146" y="0"/>
                  </a:cubicBezTo>
                  <a:lnTo>
                    <a:pt x="1724118" y="0"/>
                  </a:lnTo>
                  <a:cubicBezTo>
                    <a:pt x="1756783" y="0"/>
                    <a:pt x="1783264" y="26481"/>
                    <a:pt x="1783264" y="59146"/>
                  </a:cubicBezTo>
                  <a:lnTo>
                    <a:pt x="1783264" y="532314"/>
                  </a:lnTo>
                  <a:cubicBezTo>
                    <a:pt x="1783264" y="564979"/>
                    <a:pt x="1756783" y="591460"/>
                    <a:pt x="1724118" y="591460"/>
                  </a:cubicBezTo>
                  <a:lnTo>
                    <a:pt x="59146" y="591460"/>
                  </a:lnTo>
                  <a:cubicBezTo>
                    <a:pt x="26481" y="591460"/>
                    <a:pt x="0" y="564979"/>
                    <a:pt x="0" y="532314"/>
                  </a:cubicBezTo>
                  <a:lnTo>
                    <a:pt x="0" y="5914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3523" tIns="74473" rIns="93523" bIns="74473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000" dirty="0" err="1"/>
                <a:t>legals</a:t>
              </a:r>
              <a:endParaRPr lang="en-GB" sz="3000" kern="1200" dirty="0"/>
            </a:p>
          </p:txBody>
        </p:sp>
      </p:grpSp>
      <p:sp>
        <p:nvSpPr>
          <p:cNvPr id="14" name="Freeform 18">
            <a:extLst>
              <a:ext uri="{FF2B5EF4-FFF2-40B4-BE49-F238E27FC236}">
                <a16:creationId xmlns:a16="http://schemas.microsoft.com/office/drawing/2014/main" id="{1BD2DB6A-8F91-4E0F-8CB1-8CDF9162C4F2}"/>
              </a:ext>
            </a:extLst>
          </p:cNvPr>
          <p:cNvSpPr/>
          <p:nvPr/>
        </p:nvSpPr>
        <p:spPr>
          <a:xfrm>
            <a:off x="1145838" y="3246117"/>
            <a:ext cx="4050830" cy="430314"/>
          </a:xfrm>
          <a:custGeom>
            <a:avLst/>
            <a:gdLst>
              <a:gd name="connsiteX0" fmla="*/ 0 w 1783264"/>
              <a:gd name="connsiteY0" fmla="*/ 59146 h 591460"/>
              <a:gd name="connsiteX1" fmla="*/ 59146 w 1783264"/>
              <a:gd name="connsiteY1" fmla="*/ 0 h 591460"/>
              <a:gd name="connsiteX2" fmla="*/ 1724118 w 1783264"/>
              <a:gd name="connsiteY2" fmla="*/ 0 h 591460"/>
              <a:gd name="connsiteX3" fmla="*/ 1783264 w 1783264"/>
              <a:gd name="connsiteY3" fmla="*/ 59146 h 591460"/>
              <a:gd name="connsiteX4" fmla="*/ 1783264 w 1783264"/>
              <a:gd name="connsiteY4" fmla="*/ 532314 h 591460"/>
              <a:gd name="connsiteX5" fmla="*/ 1724118 w 1783264"/>
              <a:gd name="connsiteY5" fmla="*/ 591460 h 591460"/>
              <a:gd name="connsiteX6" fmla="*/ 59146 w 1783264"/>
              <a:gd name="connsiteY6" fmla="*/ 591460 h 591460"/>
              <a:gd name="connsiteX7" fmla="*/ 0 w 1783264"/>
              <a:gd name="connsiteY7" fmla="*/ 532314 h 591460"/>
              <a:gd name="connsiteX8" fmla="*/ 0 w 1783264"/>
              <a:gd name="connsiteY8" fmla="*/ 59146 h 59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3264" h="591460">
                <a:moveTo>
                  <a:pt x="0" y="59146"/>
                </a:moveTo>
                <a:cubicBezTo>
                  <a:pt x="0" y="26481"/>
                  <a:pt x="26481" y="0"/>
                  <a:pt x="59146" y="0"/>
                </a:cubicBezTo>
                <a:lnTo>
                  <a:pt x="1724118" y="0"/>
                </a:lnTo>
                <a:cubicBezTo>
                  <a:pt x="1756783" y="0"/>
                  <a:pt x="1783264" y="26481"/>
                  <a:pt x="1783264" y="59146"/>
                </a:cubicBezTo>
                <a:lnTo>
                  <a:pt x="1783264" y="532314"/>
                </a:lnTo>
                <a:cubicBezTo>
                  <a:pt x="1783264" y="564979"/>
                  <a:pt x="1756783" y="591460"/>
                  <a:pt x="1724118" y="591460"/>
                </a:cubicBezTo>
                <a:lnTo>
                  <a:pt x="59146" y="591460"/>
                </a:lnTo>
                <a:cubicBezTo>
                  <a:pt x="26481" y="591460"/>
                  <a:pt x="0" y="564979"/>
                  <a:pt x="0" y="532314"/>
                </a:cubicBezTo>
                <a:lnTo>
                  <a:pt x="0" y="591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523" tIns="74473" rIns="93523" bIns="74473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000" dirty="0"/>
              <a:t>finance</a:t>
            </a:r>
            <a:endParaRPr lang="en-GB" sz="3000" kern="1200" dirty="0"/>
          </a:p>
        </p:txBody>
      </p:sp>
      <p:sp>
        <p:nvSpPr>
          <p:cNvPr id="15" name="Freeform 19">
            <a:extLst>
              <a:ext uri="{FF2B5EF4-FFF2-40B4-BE49-F238E27FC236}">
                <a16:creationId xmlns:a16="http://schemas.microsoft.com/office/drawing/2014/main" id="{4438388B-EAA9-45D3-8E4F-AC3A8C100392}"/>
              </a:ext>
            </a:extLst>
          </p:cNvPr>
          <p:cNvSpPr/>
          <p:nvPr/>
        </p:nvSpPr>
        <p:spPr>
          <a:xfrm>
            <a:off x="1132533" y="3754827"/>
            <a:ext cx="4050830" cy="430314"/>
          </a:xfrm>
          <a:custGeom>
            <a:avLst/>
            <a:gdLst>
              <a:gd name="connsiteX0" fmla="*/ 0 w 1783264"/>
              <a:gd name="connsiteY0" fmla="*/ 59146 h 591460"/>
              <a:gd name="connsiteX1" fmla="*/ 59146 w 1783264"/>
              <a:gd name="connsiteY1" fmla="*/ 0 h 591460"/>
              <a:gd name="connsiteX2" fmla="*/ 1724118 w 1783264"/>
              <a:gd name="connsiteY2" fmla="*/ 0 h 591460"/>
              <a:gd name="connsiteX3" fmla="*/ 1783264 w 1783264"/>
              <a:gd name="connsiteY3" fmla="*/ 59146 h 591460"/>
              <a:gd name="connsiteX4" fmla="*/ 1783264 w 1783264"/>
              <a:gd name="connsiteY4" fmla="*/ 532314 h 591460"/>
              <a:gd name="connsiteX5" fmla="*/ 1724118 w 1783264"/>
              <a:gd name="connsiteY5" fmla="*/ 591460 h 591460"/>
              <a:gd name="connsiteX6" fmla="*/ 59146 w 1783264"/>
              <a:gd name="connsiteY6" fmla="*/ 591460 h 591460"/>
              <a:gd name="connsiteX7" fmla="*/ 0 w 1783264"/>
              <a:gd name="connsiteY7" fmla="*/ 532314 h 591460"/>
              <a:gd name="connsiteX8" fmla="*/ 0 w 1783264"/>
              <a:gd name="connsiteY8" fmla="*/ 59146 h 59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3264" h="591460">
                <a:moveTo>
                  <a:pt x="0" y="59146"/>
                </a:moveTo>
                <a:cubicBezTo>
                  <a:pt x="0" y="26481"/>
                  <a:pt x="26481" y="0"/>
                  <a:pt x="59146" y="0"/>
                </a:cubicBezTo>
                <a:lnTo>
                  <a:pt x="1724118" y="0"/>
                </a:lnTo>
                <a:cubicBezTo>
                  <a:pt x="1756783" y="0"/>
                  <a:pt x="1783264" y="26481"/>
                  <a:pt x="1783264" y="59146"/>
                </a:cubicBezTo>
                <a:lnTo>
                  <a:pt x="1783264" y="532314"/>
                </a:lnTo>
                <a:cubicBezTo>
                  <a:pt x="1783264" y="564979"/>
                  <a:pt x="1756783" y="591460"/>
                  <a:pt x="1724118" y="591460"/>
                </a:cubicBezTo>
                <a:lnTo>
                  <a:pt x="59146" y="591460"/>
                </a:lnTo>
                <a:cubicBezTo>
                  <a:pt x="26481" y="591460"/>
                  <a:pt x="0" y="564979"/>
                  <a:pt x="0" y="532314"/>
                </a:cubicBezTo>
                <a:lnTo>
                  <a:pt x="0" y="591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523" tIns="74473" rIns="93523" bIns="74473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000" dirty="0"/>
              <a:t>land</a:t>
            </a:r>
            <a:endParaRPr lang="en-GB" sz="3000" kern="1200" dirty="0"/>
          </a:p>
        </p:txBody>
      </p:sp>
      <p:sp>
        <p:nvSpPr>
          <p:cNvPr id="16" name="Freeform 20">
            <a:extLst>
              <a:ext uri="{FF2B5EF4-FFF2-40B4-BE49-F238E27FC236}">
                <a16:creationId xmlns:a16="http://schemas.microsoft.com/office/drawing/2014/main" id="{EF35E12B-9F3E-473F-AEFD-70A8C943781B}"/>
              </a:ext>
            </a:extLst>
          </p:cNvPr>
          <p:cNvSpPr/>
          <p:nvPr/>
        </p:nvSpPr>
        <p:spPr>
          <a:xfrm>
            <a:off x="1132532" y="4270670"/>
            <a:ext cx="4050830" cy="430314"/>
          </a:xfrm>
          <a:custGeom>
            <a:avLst/>
            <a:gdLst>
              <a:gd name="connsiteX0" fmla="*/ 0 w 1783264"/>
              <a:gd name="connsiteY0" fmla="*/ 59146 h 591460"/>
              <a:gd name="connsiteX1" fmla="*/ 59146 w 1783264"/>
              <a:gd name="connsiteY1" fmla="*/ 0 h 591460"/>
              <a:gd name="connsiteX2" fmla="*/ 1724118 w 1783264"/>
              <a:gd name="connsiteY2" fmla="*/ 0 h 591460"/>
              <a:gd name="connsiteX3" fmla="*/ 1783264 w 1783264"/>
              <a:gd name="connsiteY3" fmla="*/ 59146 h 591460"/>
              <a:gd name="connsiteX4" fmla="*/ 1783264 w 1783264"/>
              <a:gd name="connsiteY4" fmla="*/ 532314 h 591460"/>
              <a:gd name="connsiteX5" fmla="*/ 1724118 w 1783264"/>
              <a:gd name="connsiteY5" fmla="*/ 591460 h 591460"/>
              <a:gd name="connsiteX6" fmla="*/ 59146 w 1783264"/>
              <a:gd name="connsiteY6" fmla="*/ 591460 h 591460"/>
              <a:gd name="connsiteX7" fmla="*/ 0 w 1783264"/>
              <a:gd name="connsiteY7" fmla="*/ 532314 h 591460"/>
              <a:gd name="connsiteX8" fmla="*/ 0 w 1783264"/>
              <a:gd name="connsiteY8" fmla="*/ 59146 h 59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3264" h="591460">
                <a:moveTo>
                  <a:pt x="0" y="59146"/>
                </a:moveTo>
                <a:cubicBezTo>
                  <a:pt x="0" y="26481"/>
                  <a:pt x="26481" y="0"/>
                  <a:pt x="59146" y="0"/>
                </a:cubicBezTo>
                <a:lnTo>
                  <a:pt x="1724118" y="0"/>
                </a:lnTo>
                <a:cubicBezTo>
                  <a:pt x="1756783" y="0"/>
                  <a:pt x="1783264" y="26481"/>
                  <a:pt x="1783264" y="59146"/>
                </a:cubicBezTo>
                <a:lnTo>
                  <a:pt x="1783264" y="532314"/>
                </a:lnTo>
                <a:cubicBezTo>
                  <a:pt x="1783264" y="564979"/>
                  <a:pt x="1756783" y="591460"/>
                  <a:pt x="1724118" y="591460"/>
                </a:cubicBezTo>
                <a:lnTo>
                  <a:pt x="59146" y="591460"/>
                </a:lnTo>
                <a:cubicBezTo>
                  <a:pt x="26481" y="591460"/>
                  <a:pt x="0" y="564979"/>
                  <a:pt x="0" y="532314"/>
                </a:cubicBezTo>
                <a:lnTo>
                  <a:pt x="0" y="591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523" tIns="74473" rIns="93523" bIns="74473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000" dirty="0"/>
              <a:t>governance</a:t>
            </a:r>
            <a:endParaRPr lang="en-GB" sz="3000" kern="1200" dirty="0"/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4A88E513-64D7-4C62-9A67-852932E66FA2}"/>
              </a:ext>
            </a:extLst>
          </p:cNvPr>
          <p:cNvSpPr/>
          <p:nvPr/>
        </p:nvSpPr>
        <p:spPr>
          <a:xfrm>
            <a:off x="1131830" y="4773617"/>
            <a:ext cx="4050830" cy="430314"/>
          </a:xfrm>
          <a:custGeom>
            <a:avLst/>
            <a:gdLst>
              <a:gd name="connsiteX0" fmla="*/ 0 w 1783264"/>
              <a:gd name="connsiteY0" fmla="*/ 59146 h 591460"/>
              <a:gd name="connsiteX1" fmla="*/ 59146 w 1783264"/>
              <a:gd name="connsiteY1" fmla="*/ 0 h 591460"/>
              <a:gd name="connsiteX2" fmla="*/ 1724118 w 1783264"/>
              <a:gd name="connsiteY2" fmla="*/ 0 h 591460"/>
              <a:gd name="connsiteX3" fmla="*/ 1783264 w 1783264"/>
              <a:gd name="connsiteY3" fmla="*/ 59146 h 591460"/>
              <a:gd name="connsiteX4" fmla="*/ 1783264 w 1783264"/>
              <a:gd name="connsiteY4" fmla="*/ 532314 h 591460"/>
              <a:gd name="connsiteX5" fmla="*/ 1724118 w 1783264"/>
              <a:gd name="connsiteY5" fmla="*/ 591460 h 591460"/>
              <a:gd name="connsiteX6" fmla="*/ 59146 w 1783264"/>
              <a:gd name="connsiteY6" fmla="*/ 591460 h 591460"/>
              <a:gd name="connsiteX7" fmla="*/ 0 w 1783264"/>
              <a:gd name="connsiteY7" fmla="*/ 532314 h 591460"/>
              <a:gd name="connsiteX8" fmla="*/ 0 w 1783264"/>
              <a:gd name="connsiteY8" fmla="*/ 59146 h 59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3264" h="591460">
                <a:moveTo>
                  <a:pt x="0" y="59146"/>
                </a:moveTo>
                <a:cubicBezTo>
                  <a:pt x="0" y="26481"/>
                  <a:pt x="26481" y="0"/>
                  <a:pt x="59146" y="0"/>
                </a:cubicBezTo>
                <a:lnTo>
                  <a:pt x="1724118" y="0"/>
                </a:lnTo>
                <a:cubicBezTo>
                  <a:pt x="1756783" y="0"/>
                  <a:pt x="1783264" y="26481"/>
                  <a:pt x="1783264" y="59146"/>
                </a:cubicBezTo>
                <a:lnTo>
                  <a:pt x="1783264" y="532314"/>
                </a:lnTo>
                <a:cubicBezTo>
                  <a:pt x="1783264" y="564979"/>
                  <a:pt x="1756783" y="591460"/>
                  <a:pt x="1724118" y="591460"/>
                </a:cubicBezTo>
                <a:lnTo>
                  <a:pt x="59146" y="591460"/>
                </a:lnTo>
                <a:cubicBezTo>
                  <a:pt x="26481" y="591460"/>
                  <a:pt x="0" y="564979"/>
                  <a:pt x="0" y="532314"/>
                </a:cubicBezTo>
                <a:lnTo>
                  <a:pt x="0" y="591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523" tIns="74473" rIns="93523" bIns="74473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000" dirty="0"/>
              <a:t>procurement</a:t>
            </a:r>
            <a:endParaRPr lang="en-GB" sz="3000" kern="1200" dirty="0"/>
          </a:p>
        </p:txBody>
      </p:sp>
      <p:sp>
        <p:nvSpPr>
          <p:cNvPr id="18" name="Freeform 22">
            <a:extLst>
              <a:ext uri="{FF2B5EF4-FFF2-40B4-BE49-F238E27FC236}">
                <a16:creationId xmlns:a16="http://schemas.microsoft.com/office/drawing/2014/main" id="{BB774DB9-64D1-4CBC-BF27-87EA795A0052}"/>
              </a:ext>
            </a:extLst>
          </p:cNvPr>
          <p:cNvSpPr/>
          <p:nvPr/>
        </p:nvSpPr>
        <p:spPr>
          <a:xfrm>
            <a:off x="1155241" y="5289460"/>
            <a:ext cx="4050830" cy="430314"/>
          </a:xfrm>
          <a:custGeom>
            <a:avLst/>
            <a:gdLst>
              <a:gd name="connsiteX0" fmla="*/ 0 w 1783264"/>
              <a:gd name="connsiteY0" fmla="*/ 59146 h 591460"/>
              <a:gd name="connsiteX1" fmla="*/ 59146 w 1783264"/>
              <a:gd name="connsiteY1" fmla="*/ 0 h 591460"/>
              <a:gd name="connsiteX2" fmla="*/ 1724118 w 1783264"/>
              <a:gd name="connsiteY2" fmla="*/ 0 h 591460"/>
              <a:gd name="connsiteX3" fmla="*/ 1783264 w 1783264"/>
              <a:gd name="connsiteY3" fmla="*/ 59146 h 591460"/>
              <a:gd name="connsiteX4" fmla="*/ 1783264 w 1783264"/>
              <a:gd name="connsiteY4" fmla="*/ 532314 h 591460"/>
              <a:gd name="connsiteX5" fmla="*/ 1724118 w 1783264"/>
              <a:gd name="connsiteY5" fmla="*/ 591460 h 591460"/>
              <a:gd name="connsiteX6" fmla="*/ 59146 w 1783264"/>
              <a:gd name="connsiteY6" fmla="*/ 591460 h 591460"/>
              <a:gd name="connsiteX7" fmla="*/ 0 w 1783264"/>
              <a:gd name="connsiteY7" fmla="*/ 532314 h 591460"/>
              <a:gd name="connsiteX8" fmla="*/ 0 w 1783264"/>
              <a:gd name="connsiteY8" fmla="*/ 59146 h 59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3264" h="591460">
                <a:moveTo>
                  <a:pt x="0" y="59146"/>
                </a:moveTo>
                <a:cubicBezTo>
                  <a:pt x="0" y="26481"/>
                  <a:pt x="26481" y="0"/>
                  <a:pt x="59146" y="0"/>
                </a:cubicBezTo>
                <a:lnTo>
                  <a:pt x="1724118" y="0"/>
                </a:lnTo>
                <a:cubicBezTo>
                  <a:pt x="1756783" y="0"/>
                  <a:pt x="1783264" y="26481"/>
                  <a:pt x="1783264" y="59146"/>
                </a:cubicBezTo>
                <a:lnTo>
                  <a:pt x="1783264" y="532314"/>
                </a:lnTo>
                <a:cubicBezTo>
                  <a:pt x="1783264" y="564979"/>
                  <a:pt x="1756783" y="591460"/>
                  <a:pt x="1724118" y="591460"/>
                </a:cubicBezTo>
                <a:lnTo>
                  <a:pt x="59146" y="591460"/>
                </a:lnTo>
                <a:cubicBezTo>
                  <a:pt x="26481" y="591460"/>
                  <a:pt x="0" y="564979"/>
                  <a:pt x="0" y="532314"/>
                </a:cubicBezTo>
                <a:lnTo>
                  <a:pt x="0" y="591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523" tIns="74473" rIns="93523" bIns="74473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000" dirty="0"/>
              <a:t>design</a:t>
            </a:r>
            <a:endParaRPr lang="en-GB" sz="3000" kern="1200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E51C76F-D206-4140-8EB0-3B6849B6A05A}"/>
              </a:ext>
            </a:extLst>
          </p:cNvPr>
          <p:cNvCxnSpPr>
            <a:cxnSpLocks/>
          </p:cNvCxnSpPr>
          <p:nvPr/>
        </p:nvCxnSpPr>
        <p:spPr>
          <a:xfrm>
            <a:off x="7279721" y="4458958"/>
            <a:ext cx="1" cy="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362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CH powerpoint-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58726"/>
            <a:ext cx="530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Climate Innovation District</a:t>
            </a:r>
          </a:p>
        </p:txBody>
      </p:sp>
      <p:pic>
        <p:nvPicPr>
          <p:cNvPr id="3" name="Picture 2" descr="A picture containing outdoor, sky, building, grass&#10;&#10;Description generated with very high confidence">
            <a:extLst>
              <a:ext uri="{FF2B5EF4-FFF2-40B4-BE49-F238E27FC236}">
                <a16:creationId xmlns:a16="http://schemas.microsoft.com/office/drawing/2014/main" id="{E751A8EA-7A9E-4E38-B61D-E40CDEC911E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8794" y="1778655"/>
            <a:ext cx="7366411" cy="386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83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455</Words>
  <Application>Microsoft Office PowerPoint</Application>
  <PresentationFormat>On-screen Show (4:3)</PresentationFormat>
  <Paragraphs>118</Paragraphs>
  <Slides>21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Jimm Reed</cp:lastModifiedBy>
  <cp:revision>24</cp:revision>
  <dcterms:created xsi:type="dcterms:W3CDTF">2016-05-06T09:30:55Z</dcterms:created>
  <dcterms:modified xsi:type="dcterms:W3CDTF">2018-07-02T17:35:29Z</dcterms:modified>
</cp:coreProperties>
</file>