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419" r:id="rId2"/>
    <p:sldId id="429" r:id="rId3"/>
    <p:sldId id="482" r:id="rId4"/>
    <p:sldId id="473" r:id="rId5"/>
    <p:sldId id="466" r:id="rId6"/>
    <p:sldId id="430" r:id="rId7"/>
    <p:sldId id="434" r:id="rId8"/>
    <p:sldId id="484" r:id="rId9"/>
    <p:sldId id="436" r:id="rId10"/>
    <p:sldId id="483" r:id="rId11"/>
    <p:sldId id="485" r:id="rId12"/>
    <p:sldId id="486" r:id="rId13"/>
    <p:sldId id="464" r:id="rId14"/>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0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50" autoAdjust="0"/>
    <p:restoredTop sz="77795" autoAdjust="0"/>
  </p:normalViewPr>
  <p:slideViewPr>
    <p:cSldViewPr>
      <p:cViewPr varScale="1">
        <p:scale>
          <a:sx n="68" d="100"/>
          <a:sy n="68" d="100"/>
        </p:scale>
        <p:origin x="1014"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22798" y="1"/>
            <a:ext cx="4301543" cy="341064"/>
          </a:xfrm>
          <a:prstGeom prst="rect">
            <a:avLst/>
          </a:prstGeom>
        </p:spPr>
        <p:txBody>
          <a:bodyPr vert="horz" lIns="91440" tIns="45720" rIns="91440" bIns="45720" rtlCol="0"/>
          <a:lstStyle>
            <a:lvl1pPr algn="r">
              <a:defRPr sz="1200"/>
            </a:lvl1pPr>
          </a:lstStyle>
          <a:p>
            <a:fld id="{D21EB50A-179D-4A8D-803E-00CFE99C615D}" type="datetimeFigureOut">
              <a:rPr lang="en-GB" smtClean="0"/>
              <a:t>18/06/2018</a:t>
            </a:fld>
            <a:endParaRPr lang="en-GB"/>
          </a:p>
        </p:txBody>
      </p:sp>
      <p:sp>
        <p:nvSpPr>
          <p:cNvPr id="4" name="Footer Placeholder 3"/>
          <p:cNvSpPr>
            <a:spLocks noGrp="1"/>
          </p:cNvSpPr>
          <p:nvPr>
            <p:ph type="ftr" sz="quarter" idx="2"/>
          </p:nvPr>
        </p:nvSpPr>
        <p:spPr>
          <a:xfrm>
            <a:off x="0" y="6456612"/>
            <a:ext cx="4301543" cy="34106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22798" y="6456612"/>
            <a:ext cx="4301543" cy="341063"/>
          </a:xfrm>
          <a:prstGeom prst="rect">
            <a:avLst/>
          </a:prstGeom>
        </p:spPr>
        <p:txBody>
          <a:bodyPr vert="horz" lIns="91440" tIns="45720" rIns="91440" bIns="45720" rtlCol="0" anchor="b"/>
          <a:lstStyle>
            <a:lvl1pPr algn="r">
              <a:defRPr sz="1200"/>
            </a:lvl1pPr>
          </a:lstStyle>
          <a:p>
            <a:fld id="{844112BB-4193-4C09-BBF9-861E722E6DEA}" type="slidenum">
              <a:rPr lang="en-GB" smtClean="0"/>
              <a:t>‹#›</a:t>
            </a:fld>
            <a:endParaRPr lang="en-GB"/>
          </a:p>
        </p:txBody>
      </p:sp>
    </p:spTree>
    <p:extLst>
      <p:ext uri="{BB962C8B-B14F-4D97-AF65-F5344CB8AC3E}">
        <p14:creationId xmlns:p14="http://schemas.microsoft.com/office/powerpoint/2010/main" val="6733817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8" y="0"/>
            <a:ext cx="4301543" cy="339884"/>
          </a:xfrm>
          <a:prstGeom prst="rect">
            <a:avLst/>
          </a:prstGeom>
        </p:spPr>
        <p:txBody>
          <a:bodyPr vert="horz" lIns="91440" tIns="45720" rIns="91440" bIns="45720" rtlCol="0"/>
          <a:lstStyle>
            <a:lvl1pPr algn="r">
              <a:defRPr sz="1200"/>
            </a:lvl1pPr>
          </a:lstStyle>
          <a:p>
            <a:fld id="{D11AC33B-7896-4C41-BBBF-481F2E96D0EE}" type="datetimeFigureOut">
              <a:rPr lang="en-GB" smtClean="0"/>
              <a:t>18/06/2018</a:t>
            </a:fld>
            <a:endParaRPr lang="en-GB"/>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4" y="3228896"/>
            <a:ext cx="7941310" cy="305895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6456612"/>
            <a:ext cx="4301543" cy="3398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8" y="6456612"/>
            <a:ext cx="4301543" cy="339884"/>
          </a:xfrm>
          <a:prstGeom prst="rect">
            <a:avLst/>
          </a:prstGeom>
        </p:spPr>
        <p:txBody>
          <a:bodyPr vert="horz" lIns="91440" tIns="45720" rIns="91440" bIns="45720" rtlCol="0" anchor="b"/>
          <a:lstStyle>
            <a:lvl1pPr algn="r">
              <a:defRPr sz="1200"/>
            </a:lvl1pPr>
          </a:lstStyle>
          <a:p>
            <a:fld id="{39D1C6EA-C839-46C7-AA59-636FB5890F10}" type="slidenum">
              <a:rPr lang="en-GB" smtClean="0"/>
              <a:t>‹#›</a:t>
            </a:fld>
            <a:endParaRPr lang="en-GB"/>
          </a:p>
        </p:txBody>
      </p:sp>
    </p:spTree>
    <p:extLst>
      <p:ext uri="{BB962C8B-B14F-4D97-AF65-F5344CB8AC3E}">
        <p14:creationId xmlns:p14="http://schemas.microsoft.com/office/powerpoint/2010/main" val="2232295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dirty="0"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E8EEC5B-47B1-457D-BA1E-1112DD3DE3AA}" type="slidenum">
              <a:rPr lang="en-GB" altLang="en-US" smtClean="0">
                <a:latin typeface="Calibri" panose="020F0502020204030204" pitchFamily="34" charset="0"/>
              </a:rPr>
              <a:pPr/>
              <a:t>1</a:t>
            </a:fld>
            <a:endParaRPr lang="en-GB" altLang="en-US" smtClean="0">
              <a:latin typeface="Calibri" panose="020F0502020204030204" pitchFamily="34" charset="0"/>
            </a:endParaRPr>
          </a:p>
        </p:txBody>
      </p:sp>
    </p:spTree>
    <p:extLst>
      <p:ext uri="{BB962C8B-B14F-4D97-AF65-F5344CB8AC3E}">
        <p14:creationId xmlns:p14="http://schemas.microsoft.com/office/powerpoint/2010/main" val="3608806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Housing costs have been taking up a growing share of incomes for each generation throughout the 20th century. </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Millennials are spending an average of almost a quarter of their incomes on housing – with many spending much more</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The pre-war silent generation spent on average 8 per cent at a similar age. </a:t>
            </a:r>
          </a:p>
          <a:p>
            <a:pPr marL="171450" indent="-171450">
              <a:buFont typeface="Arial" panose="020B0604020202020204" pitchFamily="34" charset="0"/>
              <a:buChar char="•"/>
            </a:pPr>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9D1C6EA-C839-46C7-AA59-636FB5890F10}" type="slidenum">
              <a:rPr lang="en-GB" smtClean="0"/>
              <a:t>10</a:t>
            </a:fld>
            <a:endParaRPr lang="en-GB"/>
          </a:p>
        </p:txBody>
      </p:sp>
    </p:spTree>
    <p:extLst>
      <p:ext uri="{BB962C8B-B14F-4D97-AF65-F5344CB8AC3E}">
        <p14:creationId xmlns:p14="http://schemas.microsoft.com/office/powerpoint/2010/main" val="41634220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Housing costs have been taking up a growing share of incomes for each generation throughout the 20th century. </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Millennials are spending an average of almost a quarter of their incomes on housing – with many spending much more</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The pre-war silent generation spent on average 8 per cent at a similar age. </a:t>
            </a:r>
          </a:p>
          <a:p>
            <a:pPr marL="171450" indent="-171450">
              <a:buFont typeface="Arial" panose="020B0604020202020204" pitchFamily="34" charset="0"/>
              <a:buChar char="•"/>
            </a:pPr>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9D1C6EA-C839-46C7-AA59-636FB5890F10}" type="slidenum">
              <a:rPr lang="en-GB" smtClean="0"/>
              <a:t>11</a:t>
            </a:fld>
            <a:endParaRPr lang="en-GB"/>
          </a:p>
        </p:txBody>
      </p:sp>
    </p:spTree>
    <p:extLst>
      <p:ext uri="{BB962C8B-B14F-4D97-AF65-F5344CB8AC3E}">
        <p14:creationId xmlns:p14="http://schemas.microsoft.com/office/powerpoint/2010/main" val="3532814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en-GB" sz="1200" dirty="0" smtClean="0">
                <a:solidFill>
                  <a:schemeClr val="bg1">
                    <a:lumMod val="50000"/>
                  </a:schemeClr>
                </a:solidFill>
              </a:rPr>
              <a:t>Make </a:t>
            </a:r>
            <a:r>
              <a:rPr lang="en-GB" sz="1200" b="1" dirty="0" smtClean="0">
                <a:solidFill>
                  <a:schemeClr val="bg1">
                    <a:lumMod val="50000"/>
                  </a:schemeClr>
                </a:solidFill>
              </a:rPr>
              <a:t>indeterminate tenancies </a:t>
            </a:r>
            <a:r>
              <a:rPr lang="en-GB" sz="1200" dirty="0" smtClean="0">
                <a:solidFill>
                  <a:schemeClr val="bg1">
                    <a:lumMod val="50000"/>
                  </a:schemeClr>
                </a:solidFill>
              </a:rPr>
              <a:t>the sole form of private rental contract, with </a:t>
            </a:r>
            <a:r>
              <a:rPr lang="en-GB" sz="1200" b="1" dirty="0" smtClean="0">
                <a:solidFill>
                  <a:schemeClr val="bg1">
                    <a:lumMod val="50000"/>
                  </a:schemeClr>
                </a:solidFill>
              </a:rPr>
              <a:t>light-touch rent stabilisation </a:t>
            </a:r>
            <a:r>
              <a:rPr lang="en-GB" sz="1200" dirty="0" smtClean="0">
                <a:solidFill>
                  <a:schemeClr val="bg1">
                    <a:lumMod val="50000"/>
                  </a:schemeClr>
                </a:solidFill>
              </a:rPr>
              <a:t>limiting rent increases to inflation for three-year periods and disputes settled by a new </a:t>
            </a:r>
            <a:r>
              <a:rPr lang="en-GB" sz="1200" b="1" dirty="0" smtClean="0">
                <a:solidFill>
                  <a:schemeClr val="bg1">
                    <a:lumMod val="50000"/>
                  </a:schemeClr>
                </a:solidFill>
              </a:rPr>
              <a:t>housing tribunal</a:t>
            </a:r>
            <a:r>
              <a:rPr lang="en-GB" sz="1200" dirty="0" smtClean="0">
                <a:solidFill>
                  <a:schemeClr val="bg1">
                    <a:lumMod val="50000"/>
                  </a:schemeClr>
                </a:solidFill>
              </a:rPr>
              <a:t>.#</a:t>
            </a:r>
          </a:p>
          <a:p>
            <a:pPr>
              <a:defRPr/>
            </a:pPr>
            <a:endParaRPr lang="en-GB" sz="1200" dirty="0" smtClean="0">
              <a:solidFill>
                <a:schemeClr val="bg1">
                  <a:lumMod val="50000"/>
                </a:schemeClr>
              </a:solidFill>
            </a:endParaRPr>
          </a:p>
          <a:p>
            <a:pPr>
              <a:defRPr/>
            </a:pPr>
            <a:r>
              <a:rPr lang="en-GB" sz="1200" dirty="0" smtClean="0">
                <a:solidFill>
                  <a:schemeClr val="bg1">
                    <a:lumMod val="50000"/>
                  </a:schemeClr>
                </a:solidFill>
              </a:rPr>
              <a:t>Replace council tax with a </a:t>
            </a:r>
            <a:r>
              <a:rPr lang="en-GB" sz="1200" b="1" dirty="0" smtClean="0">
                <a:solidFill>
                  <a:schemeClr val="bg1">
                    <a:lumMod val="50000"/>
                  </a:schemeClr>
                </a:solidFill>
              </a:rPr>
              <a:t>progressive property tax </a:t>
            </a:r>
            <a:r>
              <a:rPr lang="en-GB" sz="1200" dirty="0" smtClean="0">
                <a:solidFill>
                  <a:schemeClr val="bg1">
                    <a:lumMod val="50000"/>
                  </a:schemeClr>
                </a:solidFill>
              </a:rPr>
              <a:t>with surcharges on second and empty properties; </a:t>
            </a:r>
            <a:r>
              <a:rPr lang="en-GB" sz="1200" b="1" dirty="0" smtClean="0">
                <a:solidFill>
                  <a:schemeClr val="bg1">
                    <a:lumMod val="50000"/>
                  </a:schemeClr>
                </a:solidFill>
              </a:rPr>
              <a:t>halve stamp duty rates </a:t>
            </a:r>
            <a:r>
              <a:rPr lang="en-GB" sz="1200" dirty="0" smtClean="0">
                <a:solidFill>
                  <a:schemeClr val="bg1">
                    <a:lumMod val="50000"/>
                  </a:schemeClr>
                </a:solidFill>
              </a:rPr>
              <a:t>to encourage moving; and offer a time-limited capital gains tax cut to incentivise owners of additional properties to sell to first-time buyers.</a:t>
            </a:r>
          </a:p>
          <a:p>
            <a:pPr>
              <a:defRPr/>
            </a:pPr>
            <a:endParaRPr lang="en-GB" sz="1200" dirty="0" smtClean="0">
              <a:solidFill>
                <a:schemeClr val="bg1">
                  <a:lumMod val="50000"/>
                </a:schemeClr>
              </a:solidFill>
            </a:endParaRPr>
          </a:p>
          <a:p>
            <a:pPr>
              <a:defRPr/>
            </a:pPr>
            <a:r>
              <a:rPr lang="en-GB" sz="1200" dirty="0" smtClean="0">
                <a:solidFill>
                  <a:schemeClr val="bg1">
                    <a:lumMod val="50000"/>
                  </a:schemeClr>
                </a:solidFill>
              </a:rPr>
              <a:t>Pilot community land auctions so local authorities can bring more land forward for </a:t>
            </a:r>
            <a:r>
              <a:rPr lang="en-GB" sz="1200" b="1" dirty="0" smtClean="0">
                <a:solidFill>
                  <a:schemeClr val="bg1">
                    <a:lumMod val="50000"/>
                  </a:schemeClr>
                </a:solidFill>
              </a:rPr>
              <a:t>house building</a:t>
            </a:r>
            <a:r>
              <a:rPr lang="en-GB" sz="1200" dirty="0" smtClean="0">
                <a:solidFill>
                  <a:schemeClr val="bg1">
                    <a:lumMod val="50000"/>
                  </a:schemeClr>
                </a:solidFill>
              </a:rPr>
              <a:t>, underpinned by stronger compulsory purchase powers; and introduce a £1.7 billion building precept allowing local authorities to raise funds for house building in their area.</a:t>
            </a:r>
          </a:p>
        </p:txBody>
      </p:sp>
      <p:sp>
        <p:nvSpPr>
          <p:cNvPr id="4" name="Slide Number Placeholder 3"/>
          <p:cNvSpPr>
            <a:spLocks noGrp="1"/>
          </p:cNvSpPr>
          <p:nvPr>
            <p:ph type="sldNum" sz="quarter" idx="10"/>
          </p:nvPr>
        </p:nvSpPr>
        <p:spPr/>
        <p:txBody>
          <a:bodyPr/>
          <a:lstStyle/>
          <a:p>
            <a:fld id="{39D1C6EA-C839-46C7-AA59-636FB5890F10}" type="slidenum">
              <a:rPr lang="en-GB" smtClean="0"/>
              <a:pPr/>
              <a:t>12</a:t>
            </a:fld>
            <a:endParaRPr lang="en-GB"/>
          </a:p>
        </p:txBody>
      </p:sp>
    </p:spTree>
    <p:extLst>
      <p:ext uri="{BB962C8B-B14F-4D97-AF65-F5344CB8AC3E}">
        <p14:creationId xmlns:p14="http://schemas.microsoft.com/office/powerpoint/2010/main" val="13365224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E8EEC5B-47B1-457D-BA1E-1112DD3DE3AA}" type="slidenum">
              <a:rPr lang="en-GB" altLang="en-US" smtClean="0">
                <a:solidFill>
                  <a:prstClr val="black"/>
                </a:solidFill>
                <a:latin typeface="Calibri" panose="020F0502020204030204" pitchFamily="34" charset="0"/>
              </a:rPr>
              <a:pPr/>
              <a:t>13</a:t>
            </a:fld>
            <a:endParaRPr lang="en-GB" altLang="en-US" smtClean="0">
              <a:solidFill>
                <a:prstClr val="black"/>
              </a:solidFill>
              <a:latin typeface="Calibri" panose="020F0502020204030204" pitchFamily="34" charset="0"/>
            </a:endParaRPr>
          </a:p>
        </p:txBody>
      </p:sp>
    </p:spTree>
    <p:extLst>
      <p:ext uri="{BB962C8B-B14F-4D97-AF65-F5344CB8AC3E}">
        <p14:creationId xmlns:p14="http://schemas.microsoft.com/office/powerpoint/2010/main" val="2880564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Millennials are half as likely to own a home at the age of 30 as baby boomers were. </a:t>
            </a:r>
          </a:p>
          <a:p>
            <a:pPr marL="171450" indent="-171450">
              <a:buFont typeface="Arial" panose="020B0604020202020204" pitchFamily="34" charset="0"/>
              <a:buChar char="•"/>
            </a:pPr>
            <a:r>
              <a:rPr lang="en-GB" dirty="0" smtClean="0"/>
              <a:t>This is largely due to increased barriers to entry caused by higher house prices, low earnings growth and tighter credit availability post-crisis.</a:t>
            </a:r>
          </a:p>
          <a:p>
            <a:pPr marL="171450" indent="-171450">
              <a:buFont typeface="Arial" panose="020B0604020202020204" pitchFamily="34" charset="0"/>
              <a:buChar char="•"/>
            </a:pPr>
            <a:r>
              <a:rPr lang="en-GB" dirty="0" smtClean="0"/>
              <a:t>In the 1980s it would have taken a typical household in their late-20s around three years to save for an average-sized deposit</a:t>
            </a:r>
            <a:r>
              <a:rPr lang="en-GB" baseline="0" dirty="0" smtClean="0"/>
              <a:t> - i</a:t>
            </a:r>
            <a:r>
              <a:rPr lang="en-GB" dirty="0" smtClean="0"/>
              <a:t>t would now take 19 years.</a:t>
            </a:r>
            <a:endParaRPr lang="en-GB" dirty="0"/>
          </a:p>
        </p:txBody>
      </p:sp>
      <p:sp>
        <p:nvSpPr>
          <p:cNvPr id="4" name="Slide Number Placeholder 3"/>
          <p:cNvSpPr>
            <a:spLocks noGrp="1"/>
          </p:cNvSpPr>
          <p:nvPr>
            <p:ph type="sldNum" sz="quarter" idx="10"/>
          </p:nvPr>
        </p:nvSpPr>
        <p:spPr/>
        <p:txBody>
          <a:bodyPr/>
          <a:lstStyle/>
          <a:p>
            <a:fld id="{39D1C6EA-C839-46C7-AA59-636FB5890F10}" type="slidenum">
              <a:rPr lang="en-GB" smtClean="0"/>
              <a:t>2</a:t>
            </a:fld>
            <a:endParaRPr lang="en-GB"/>
          </a:p>
        </p:txBody>
      </p:sp>
    </p:spTree>
    <p:extLst>
      <p:ext uri="{BB962C8B-B14F-4D97-AF65-F5344CB8AC3E}">
        <p14:creationId xmlns:p14="http://schemas.microsoft.com/office/powerpoint/2010/main" val="1274551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Millennials are half as likely to own a home at the age of 30 as baby boomers were. </a:t>
            </a:r>
          </a:p>
          <a:p>
            <a:pPr marL="171450" indent="-171450">
              <a:buFont typeface="Arial" panose="020B0604020202020204" pitchFamily="34" charset="0"/>
              <a:buChar char="•"/>
            </a:pPr>
            <a:r>
              <a:rPr lang="en-GB" dirty="0" smtClean="0"/>
              <a:t>This is largely due to increased barriers to entry caused by higher house prices, low earnings growth and tighter credit availability post-crisis.</a:t>
            </a:r>
          </a:p>
          <a:p>
            <a:pPr marL="171450" indent="-171450">
              <a:buFont typeface="Arial" panose="020B0604020202020204" pitchFamily="34" charset="0"/>
              <a:buChar char="•"/>
            </a:pPr>
            <a:r>
              <a:rPr lang="en-GB" dirty="0" smtClean="0"/>
              <a:t>In the 1980s it would have taken a typical household in their late-20s around three years to save for an average-sized deposit</a:t>
            </a:r>
            <a:r>
              <a:rPr lang="en-GB" baseline="0" dirty="0" smtClean="0"/>
              <a:t> - i</a:t>
            </a:r>
            <a:r>
              <a:rPr lang="en-GB" dirty="0" smtClean="0"/>
              <a:t>t would now take 19 years.</a:t>
            </a:r>
            <a:endParaRPr lang="en-GB" dirty="0"/>
          </a:p>
        </p:txBody>
      </p:sp>
      <p:sp>
        <p:nvSpPr>
          <p:cNvPr id="4" name="Slide Number Placeholder 3"/>
          <p:cNvSpPr>
            <a:spLocks noGrp="1"/>
          </p:cNvSpPr>
          <p:nvPr>
            <p:ph type="sldNum" sz="quarter" idx="10"/>
          </p:nvPr>
        </p:nvSpPr>
        <p:spPr/>
        <p:txBody>
          <a:bodyPr/>
          <a:lstStyle/>
          <a:p>
            <a:fld id="{39D1C6EA-C839-46C7-AA59-636FB5890F10}" type="slidenum">
              <a:rPr lang="en-GB" smtClean="0"/>
              <a:t>3</a:t>
            </a:fld>
            <a:endParaRPr lang="en-GB"/>
          </a:p>
        </p:txBody>
      </p:sp>
    </p:spTree>
    <p:extLst>
      <p:ext uri="{BB962C8B-B14F-4D97-AF65-F5344CB8AC3E}">
        <p14:creationId xmlns:p14="http://schemas.microsoft.com/office/powerpoint/2010/main" val="2125235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D1C6EA-C839-46C7-AA59-636FB5890F10}" type="slidenum">
              <a:rPr lang="en-GB" smtClean="0"/>
              <a:t>4</a:t>
            </a:fld>
            <a:endParaRPr lang="en-GB"/>
          </a:p>
        </p:txBody>
      </p:sp>
    </p:spTree>
    <p:extLst>
      <p:ext uri="{BB962C8B-B14F-4D97-AF65-F5344CB8AC3E}">
        <p14:creationId xmlns:p14="http://schemas.microsoft.com/office/powerpoint/2010/main" val="2115043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Coupled with huge declines in the availability of social housing, this means that more and more people are renting in the private sector</a:t>
            </a:r>
            <a:r>
              <a:rPr lang="en-GB" baseline="0" dirty="0" smtClean="0"/>
              <a:t> where security is a major issue– with millennials hit the hardest (again)</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Millennials are four times more likely to be renting privately than Baby boomers were</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39D1C6EA-C839-46C7-AA59-636FB5890F10}" type="slidenum">
              <a:rPr lang="en-GB" smtClean="0"/>
              <a:t>5</a:t>
            </a:fld>
            <a:endParaRPr lang="en-GB"/>
          </a:p>
        </p:txBody>
      </p:sp>
    </p:spTree>
    <p:extLst>
      <p:ext uri="{BB962C8B-B14F-4D97-AF65-F5344CB8AC3E}">
        <p14:creationId xmlns:p14="http://schemas.microsoft.com/office/powerpoint/2010/main" val="1525920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baseline="0" dirty="0" smtClean="0"/>
              <a:t>But more importantly, they are renting at older ages</a:t>
            </a:r>
          </a:p>
          <a:p>
            <a:pPr marL="171450" indent="-171450">
              <a:buFont typeface="Arial" panose="020B0604020202020204" pitchFamily="34" charset="0"/>
              <a:buChar char="•"/>
            </a:pPr>
            <a:r>
              <a:rPr lang="en-GB" baseline="0" dirty="0" smtClean="0"/>
              <a:t>This important because private renting is the most insecure tenure – this is ok for young people just starting out, but as we grow, this can become less desirable e.g. if we decide to have children…</a:t>
            </a:r>
          </a:p>
          <a:p>
            <a:pPr marL="171450" indent="-171450">
              <a:buFont typeface="Arial" panose="020B0604020202020204" pitchFamily="34" charset="0"/>
              <a:buChar char="•"/>
            </a:pPr>
            <a:r>
              <a:rPr lang="en-GB" baseline="0" dirty="0" smtClean="0"/>
              <a:t>There are now record numbers raising children in the PRS</a:t>
            </a:r>
          </a:p>
          <a:p>
            <a:pPr marL="171450" indent="-171450">
              <a:buFont typeface="Arial" panose="020B0604020202020204" pitchFamily="34" charset="0"/>
              <a:buChar char="•"/>
            </a:pPr>
            <a:r>
              <a:rPr lang="en-GB" baseline="0" dirty="0" smtClean="0"/>
              <a:t>The child-raising years are when security of tenure is needed the most!</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endParaRPr lang="en-GB" baseline="0" dirty="0" smtClean="0"/>
          </a:p>
        </p:txBody>
      </p:sp>
      <p:sp>
        <p:nvSpPr>
          <p:cNvPr id="4" name="Slide Number Placeholder 3"/>
          <p:cNvSpPr>
            <a:spLocks noGrp="1"/>
          </p:cNvSpPr>
          <p:nvPr>
            <p:ph type="sldNum" sz="quarter" idx="10"/>
          </p:nvPr>
        </p:nvSpPr>
        <p:spPr/>
        <p:txBody>
          <a:bodyPr/>
          <a:lstStyle/>
          <a:p>
            <a:fld id="{39D1C6EA-C839-46C7-AA59-636FB5890F10}" type="slidenum">
              <a:rPr lang="en-GB" smtClean="0"/>
              <a:t>6</a:t>
            </a:fld>
            <a:endParaRPr lang="en-GB"/>
          </a:p>
        </p:txBody>
      </p:sp>
    </p:spTree>
    <p:extLst>
      <p:ext uri="{BB962C8B-B14F-4D97-AF65-F5344CB8AC3E}">
        <p14:creationId xmlns:p14="http://schemas.microsoft.com/office/powerpoint/2010/main" val="495117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Housing costs have been taking up a growing share of incomes for each generation throughout the 20th century. </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Millennials are spending an average of almost a quarter of their incomes on housing – with many spending much more</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The pre-war silent generation spent on average 8 per cent at a similar age. </a:t>
            </a:r>
          </a:p>
          <a:p>
            <a:pPr marL="171450" indent="-171450">
              <a:buFont typeface="Arial" panose="020B0604020202020204" pitchFamily="34" charset="0"/>
              <a:buChar char="•"/>
            </a:pPr>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9D1C6EA-C839-46C7-AA59-636FB5890F10}" type="slidenum">
              <a:rPr lang="en-GB" smtClean="0"/>
              <a:t>7</a:t>
            </a:fld>
            <a:endParaRPr lang="en-GB"/>
          </a:p>
        </p:txBody>
      </p:sp>
    </p:spTree>
    <p:extLst>
      <p:ext uri="{BB962C8B-B14F-4D97-AF65-F5344CB8AC3E}">
        <p14:creationId xmlns:p14="http://schemas.microsoft.com/office/powerpoint/2010/main" val="3917419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Housing costs have been taking up a growing share of incomes for each generation throughout the 20th century. </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Millennials are spending an average of almost a quarter of their incomes on housing – with many spending much more</a:t>
            </a: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The pre-war silent generation spent on average 8 per cent at a similar age. </a:t>
            </a:r>
          </a:p>
          <a:p>
            <a:pPr marL="171450" indent="-171450">
              <a:buFont typeface="Arial" panose="020B0604020202020204" pitchFamily="34" charset="0"/>
              <a:buChar char="•"/>
            </a:pPr>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9D1C6EA-C839-46C7-AA59-636FB5890F10}" type="slidenum">
              <a:rPr lang="en-GB" smtClean="0"/>
              <a:t>8</a:t>
            </a:fld>
            <a:endParaRPr lang="en-GB"/>
          </a:p>
        </p:txBody>
      </p:sp>
    </p:spTree>
    <p:extLst>
      <p:ext uri="{BB962C8B-B14F-4D97-AF65-F5344CB8AC3E}">
        <p14:creationId xmlns:p14="http://schemas.microsoft.com/office/powerpoint/2010/main" val="12660024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Considering historical market conditions and the interaction of house prices, incomes, credit availability and supply, we model an ‘optimistic’ scenario that assumes the underlying conditions that prevailed in the decade with the strongest home ownership growth (1981-91) are replicated in the coming years.  </a:t>
            </a:r>
          </a:p>
          <a:p>
            <a:pPr marL="171450" indent="-171450">
              <a:buFont typeface="Arial" panose="020B0604020202020204" pitchFamily="34" charset="0"/>
              <a:buChar char="•"/>
            </a:pPr>
            <a:r>
              <a:rPr lang="en-GB" dirty="0" smtClean="0"/>
              <a:t>In this scenario – shown in the left-hand panel of Figure 3.11 – the share of the oldest millennials owning homes would reach similar levels to members of generation X by the age of 45.  </a:t>
            </a:r>
          </a:p>
          <a:p>
            <a:pPr marL="171450" indent="-171450">
              <a:buFont typeface="Arial" panose="020B0604020202020204" pitchFamily="34" charset="0"/>
              <a:buChar char="•"/>
            </a:pPr>
            <a:r>
              <a:rPr lang="en-GB" dirty="0" smtClean="0"/>
              <a:t>But the proportion of owners would remain around 6 percentage points lower among the oldest millennials than it was for the baby boomer generation.</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We also model a pessimistic ‘scenario’ in which the poorest-performing home ownership decade (2002-12) are repeated.</a:t>
            </a:r>
          </a:p>
          <a:p>
            <a:pPr marL="171450" indent="-171450">
              <a:buFont typeface="Arial" panose="020B0604020202020204" pitchFamily="34" charset="0"/>
              <a:buChar char="•"/>
            </a:pPr>
            <a:r>
              <a:rPr lang="en-GB" dirty="0" smtClean="0"/>
              <a:t>less than half of the oldest millennials will own a home by the age of 45, compared to over 70 per cent of baby boomers who had done so by that age</a:t>
            </a:r>
            <a:endParaRPr lang="en-GB" dirty="0"/>
          </a:p>
        </p:txBody>
      </p:sp>
      <p:sp>
        <p:nvSpPr>
          <p:cNvPr id="4" name="Slide Number Placeholder 3"/>
          <p:cNvSpPr>
            <a:spLocks noGrp="1"/>
          </p:cNvSpPr>
          <p:nvPr>
            <p:ph type="sldNum" sz="quarter" idx="10"/>
          </p:nvPr>
        </p:nvSpPr>
        <p:spPr/>
        <p:txBody>
          <a:bodyPr/>
          <a:lstStyle/>
          <a:p>
            <a:fld id="{39D1C6EA-C839-46C7-AA59-636FB5890F10}" type="slidenum">
              <a:rPr lang="en-GB" smtClean="0"/>
              <a:t>9</a:t>
            </a:fld>
            <a:endParaRPr lang="en-GB"/>
          </a:p>
        </p:txBody>
      </p:sp>
    </p:spTree>
    <p:extLst>
      <p:ext uri="{BB962C8B-B14F-4D97-AF65-F5344CB8AC3E}">
        <p14:creationId xmlns:p14="http://schemas.microsoft.com/office/powerpoint/2010/main" val="1559005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lvl1pPr algn="ctr">
              <a:defRPr sz="4500">
                <a:solidFill>
                  <a:schemeClr val="accent6"/>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venir LT Std 45 Book"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GB" dirty="0"/>
          </a:p>
        </p:txBody>
      </p:sp>
      <p:sp>
        <p:nvSpPr>
          <p:cNvPr id="5" name="Footer Placeholder 4"/>
          <p:cNvSpPr>
            <a:spLocks noGrp="1"/>
          </p:cNvSpPr>
          <p:nvPr>
            <p:ph type="ftr" sz="quarter" idx="11"/>
          </p:nvPr>
        </p:nvSpPr>
        <p:spPr/>
        <p:txBody>
          <a:bodyPr/>
          <a:lstStyle/>
          <a:p>
            <a:r>
              <a:rPr lang="en-GB" dirty="0" smtClean="0"/>
              <a:t>Intergencommission.org</a:t>
            </a:r>
          </a:p>
        </p:txBody>
      </p:sp>
      <p:sp>
        <p:nvSpPr>
          <p:cNvPr id="6" name="Slide Number Placeholder 5"/>
          <p:cNvSpPr>
            <a:spLocks noGrp="1"/>
          </p:cNvSpPr>
          <p:nvPr>
            <p:ph type="sldNum" sz="quarter" idx="12"/>
          </p:nvPr>
        </p:nvSpPr>
        <p:spPr/>
        <p:txBody>
          <a:bodyPr/>
          <a:lstStyle>
            <a:lvl1pPr>
              <a:defRPr>
                <a:solidFill>
                  <a:schemeClr val="bg1"/>
                </a:solidFill>
                <a:latin typeface="Avenir LT Std 45 Book" pitchFamily="34" charset="0"/>
              </a:defRPr>
            </a:lvl1pPr>
          </a:lstStyle>
          <a:p>
            <a:fld id="{1B929B22-0B32-4EAD-8774-3B003C7D2D17}" type="slidenum">
              <a:rPr lang="en-GB" smtClean="0"/>
              <a:pPr/>
              <a:t>‹#›</a:t>
            </a:fld>
            <a:endParaRPr lang="en-GB" dirty="0"/>
          </a:p>
        </p:txBody>
      </p:sp>
    </p:spTree>
    <p:extLst>
      <p:ext uri="{BB962C8B-B14F-4D97-AF65-F5344CB8AC3E}">
        <p14:creationId xmlns:p14="http://schemas.microsoft.com/office/powerpoint/2010/main" val="338723166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11"/>
          </p:nvPr>
        </p:nvSpPr>
        <p:spPr/>
        <p:txBody>
          <a:bodyPr/>
          <a:lstStyle/>
          <a:p>
            <a:r>
              <a:rPr lang="en-GB" dirty="0" smtClean="0"/>
              <a:t>Intergencommission.org</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B929B22-0B32-4EAD-8774-3B003C7D2D17}" type="slidenum">
              <a:rPr lang="en-GB" smtClean="0"/>
              <a:pPr/>
              <a:t>‹#›</a:t>
            </a:fld>
            <a:endParaRPr lang="en-GB" dirty="0"/>
          </a:p>
        </p:txBody>
      </p:sp>
    </p:spTree>
    <p:extLst>
      <p:ext uri="{BB962C8B-B14F-4D97-AF65-F5344CB8AC3E}">
        <p14:creationId xmlns:p14="http://schemas.microsoft.com/office/powerpoint/2010/main" val="41159223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11"/>
          </p:nvPr>
        </p:nvSpPr>
        <p:spPr/>
        <p:txBody>
          <a:bodyPr/>
          <a:lstStyle/>
          <a:p>
            <a:r>
              <a:rPr lang="en-GB" dirty="0" smtClean="0"/>
              <a:t>Intergencommission.org</a:t>
            </a:r>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1B929B22-0B32-4EAD-8774-3B003C7D2D17}" type="slidenum">
              <a:rPr lang="en-GB" smtClean="0"/>
              <a:pPr/>
              <a:t>‹#›</a:t>
            </a:fld>
            <a:endParaRPr lang="en-GB" dirty="0"/>
          </a:p>
        </p:txBody>
      </p:sp>
    </p:spTree>
    <p:extLst>
      <p:ext uri="{BB962C8B-B14F-4D97-AF65-F5344CB8AC3E}">
        <p14:creationId xmlns:p14="http://schemas.microsoft.com/office/powerpoint/2010/main" val="262430982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Footer Placeholder 3"/>
          <p:cNvSpPr>
            <a:spLocks noGrp="1"/>
          </p:cNvSpPr>
          <p:nvPr>
            <p:ph type="ftr" sz="quarter" idx="11"/>
          </p:nvPr>
        </p:nvSpPr>
        <p:spPr/>
        <p:txBody>
          <a:bodyPr/>
          <a:lstStyle/>
          <a:p>
            <a:r>
              <a:rPr lang="en-GB" dirty="0" smtClean="0"/>
              <a:t>Intergencommission.org</a:t>
            </a: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1B929B22-0B32-4EAD-8774-3B003C7D2D17}" type="slidenum">
              <a:rPr lang="en-GB" smtClean="0"/>
              <a:pPr/>
              <a:t>‹#›</a:t>
            </a:fld>
            <a:endParaRPr lang="en-GB" dirty="0"/>
          </a:p>
        </p:txBody>
      </p:sp>
    </p:spTree>
    <p:extLst>
      <p:ext uri="{BB962C8B-B14F-4D97-AF65-F5344CB8AC3E}">
        <p14:creationId xmlns:p14="http://schemas.microsoft.com/office/powerpoint/2010/main" val="246807439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GB" dirty="0" smtClean="0"/>
              <a:t>Intergencommission.org</a:t>
            </a:r>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1B929B22-0B32-4EAD-8774-3B003C7D2D17}" type="slidenum">
              <a:rPr lang="en-GB" smtClean="0"/>
              <a:pPr/>
              <a:t>‹#›</a:t>
            </a:fld>
            <a:endParaRPr lang="en-GB" dirty="0"/>
          </a:p>
        </p:txBody>
      </p:sp>
    </p:spTree>
    <p:extLst>
      <p:ext uri="{BB962C8B-B14F-4D97-AF65-F5344CB8AC3E}">
        <p14:creationId xmlns:p14="http://schemas.microsoft.com/office/powerpoint/2010/main" val="233108518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lowchart: Manual Input 13"/>
          <p:cNvSpPr/>
          <p:nvPr/>
        </p:nvSpPr>
        <p:spPr>
          <a:xfrm rot="10800000">
            <a:off x="-181600" y="-295148"/>
            <a:ext cx="8775269" cy="784176"/>
          </a:xfrm>
          <a:prstGeom prst="flowChartManualInpu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sz="1350"/>
          </a:p>
        </p:txBody>
      </p:sp>
      <p:sp>
        <p:nvSpPr>
          <p:cNvPr id="11" name="Flowchart: Manual Input 10"/>
          <p:cNvSpPr/>
          <p:nvPr/>
        </p:nvSpPr>
        <p:spPr>
          <a:xfrm>
            <a:off x="0" y="6165304"/>
            <a:ext cx="9144000" cy="692696"/>
          </a:xfrm>
          <a:prstGeom prst="flowChartManualInpu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3" name="Text Placeholder 2"/>
          <p:cNvSpPr>
            <a:spLocks noGrp="1"/>
          </p:cNvSpPr>
          <p:nvPr>
            <p:ph type="body" idx="1"/>
          </p:nvPr>
        </p:nvSpPr>
        <p:spPr>
          <a:xfrm>
            <a:off x="420339" y="1377654"/>
            <a:ext cx="8229600" cy="478539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3124200" y="6448253"/>
            <a:ext cx="2895600" cy="365125"/>
          </a:xfrm>
          <a:prstGeom prst="rect">
            <a:avLst/>
          </a:prstGeom>
        </p:spPr>
        <p:txBody>
          <a:bodyPr vert="horz" lIns="91440" tIns="45720" rIns="91440" bIns="45720" rtlCol="0" anchor="ctr"/>
          <a:lstStyle>
            <a:lvl1pPr algn="ctr">
              <a:defRPr sz="900">
                <a:solidFill>
                  <a:schemeClr val="bg1"/>
                </a:solidFill>
                <a:latin typeface="Avenir LT Std 45 Book" pitchFamily="34" charset="0"/>
              </a:defRPr>
            </a:lvl1pPr>
          </a:lstStyle>
          <a:p>
            <a:r>
              <a:rPr lang="en-GB" dirty="0" smtClean="0"/>
              <a:t>Intergencommission.org</a:t>
            </a:r>
            <a:endParaRPr lang="en-GB" dirty="0"/>
          </a:p>
        </p:txBody>
      </p:sp>
      <p:sp>
        <p:nvSpPr>
          <p:cNvPr id="6" name="Slide Number Placeholder 5"/>
          <p:cNvSpPr>
            <a:spLocks noGrp="1"/>
          </p:cNvSpPr>
          <p:nvPr>
            <p:ph type="sldNum" sz="quarter" idx="4"/>
          </p:nvPr>
        </p:nvSpPr>
        <p:spPr>
          <a:xfrm>
            <a:off x="6553200" y="6448253"/>
            <a:ext cx="2133600" cy="365125"/>
          </a:xfrm>
          <a:prstGeom prst="rect">
            <a:avLst/>
          </a:prstGeom>
        </p:spPr>
        <p:txBody>
          <a:bodyPr vert="horz" lIns="91440" tIns="45720" rIns="91440" bIns="45720" rtlCol="0" anchor="ctr"/>
          <a:lstStyle>
            <a:lvl1pPr algn="r">
              <a:defRPr sz="900">
                <a:solidFill>
                  <a:schemeClr val="bg1"/>
                </a:solidFill>
                <a:latin typeface="Avenir LT Std 45 Book" pitchFamily="34" charset="0"/>
              </a:defRPr>
            </a:lvl1pPr>
          </a:lstStyle>
          <a:p>
            <a:fld id="{1B929B22-0B32-4EAD-8774-3B003C7D2D17}" type="slidenum">
              <a:rPr lang="en-GB" smtClean="0"/>
              <a:pPr/>
              <a:t>‹#›</a:t>
            </a:fld>
            <a:endParaRPr lang="en-GB" dirty="0"/>
          </a:p>
        </p:txBody>
      </p:sp>
      <p:sp>
        <p:nvSpPr>
          <p:cNvPr id="13" name="Right Triangle 12"/>
          <p:cNvSpPr/>
          <p:nvPr/>
        </p:nvSpPr>
        <p:spPr>
          <a:xfrm rot="11033669">
            <a:off x="757812" y="69740"/>
            <a:ext cx="9006520" cy="372062"/>
          </a:xfrm>
          <a:prstGeom prst="rtTriangle">
            <a:avLst/>
          </a:prstGeom>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GB" sz="1350">
              <a:ln>
                <a:noFill/>
              </a:ln>
            </a:endParaRPr>
          </a:p>
        </p:txBody>
      </p:sp>
      <p:sp>
        <p:nvSpPr>
          <p:cNvPr id="15" name="Right Triangle 14"/>
          <p:cNvSpPr/>
          <p:nvPr/>
        </p:nvSpPr>
        <p:spPr>
          <a:xfrm flipV="1">
            <a:off x="-36512" y="-27387"/>
            <a:ext cx="6552728" cy="605852"/>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2" name="Right Triangle 11"/>
          <p:cNvSpPr/>
          <p:nvPr/>
        </p:nvSpPr>
        <p:spPr>
          <a:xfrm rot="10800000">
            <a:off x="92606" y="-134177"/>
            <a:ext cx="9144000" cy="605846"/>
          </a:xfrm>
          <a:prstGeom prst="rtTriangl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sz="1350"/>
          </a:p>
        </p:txBody>
      </p:sp>
      <p:sp>
        <p:nvSpPr>
          <p:cNvPr id="2" name="Title Placeholder 1"/>
          <p:cNvSpPr>
            <a:spLocks noGrp="1"/>
          </p:cNvSpPr>
          <p:nvPr>
            <p:ph type="title"/>
          </p:nvPr>
        </p:nvSpPr>
        <p:spPr>
          <a:xfrm>
            <a:off x="420339" y="584592"/>
            <a:ext cx="8229600" cy="70609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4" name="TextBox 3"/>
          <p:cNvSpPr txBox="1"/>
          <p:nvPr/>
        </p:nvSpPr>
        <p:spPr>
          <a:xfrm>
            <a:off x="188545" y="6381328"/>
            <a:ext cx="383438" cy="300082"/>
          </a:xfrm>
          <a:prstGeom prst="rect">
            <a:avLst/>
          </a:prstGeom>
          <a:noFill/>
        </p:spPr>
        <p:txBody>
          <a:bodyPr wrap="none" rtlCol="0">
            <a:spAutoFit/>
          </a:bodyPr>
          <a:lstStyle/>
          <a:p>
            <a:r>
              <a:rPr lang="en-GB" sz="1350" dirty="0" smtClean="0">
                <a:solidFill>
                  <a:schemeClr val="bg1"/>
                </a:solidFill>
                <a:latin typeface="Avenir LT Std 45 Book" pitchFamily="34" charset="0"/>
              </a:rPr>
              <a:t>RF</a:t>
            </a:r>
            <a:endParaRPr lang="en-GB" sz="1350" dirty="0">
              <a:solidFill>
                <a:schemeClr val="bg1"/>
              </a:solidFill>
              <a:latin typeface="Avenir LT Std 45 Book" pitchFamily="34" charset="0"/>
            </a:endParaRPr>
          </a:p>
        </p:txBody>
      </p:sp>
      <p:sp>
        <p:nvSpPr>
          <p:cNvPr id="8" name="Rectangle 7"/>
          <p:cNvSpPr/>
          <p:nvPr/>
        </p:nvSpPr>
        <p:spPr>
          <a:xfrm>
            <a:off x="229120" y="6381328"/>
            <a:ext cx="296297" cy="360040"/>
          </a:xfrm>
          <a:prstGeom prst="rect">
            <a:avLst/>
          </a:prstGeom>
          <a:no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sz="1350"/>
          </a:p>
        </p:txBody>
      </p:sp>
    </p:spTree>
    <p:extLst>
      <p:ext uri="{BB962C8B-B14F-4D97-AF65-F5344CB8AC3E}">
        <p14:creationId xmlns:p14="http://schemas.microsoft.com/office/powerpoint/2010/main" val="72611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timing>
    <p:tnLst>
      <p:par>
        <p:cTn id="1" dur="indefinite" restart="never" nodeType="tmRoot"/>
      </p:par>
    </p:tnLst>
  </p:timing>
  <p:hf hdr="0" dt="0"/>
  <p:txStyles>
    <p:titleStyle>
      <a:lvl1pPr algn="l" defTabSz="685800" rtl="0" eaLnBrk="1" latinLnBrk="0" hangingPunct="1">
        <a:spcBef>
          <a:spcPct val="0"/>
        </a:spcBef>
        <a:buNone/>
        <a:defRPr sz="2400" kern="1200">
          <a:solidFill>
            <a:schemeClr val="tx1"/>
          </a:solidFill>
          <a:latin typeface="Avenir LT Std 45 Book" pitchFamily="34" charset="0"/>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684213" y="1052116"/>
            <a:ext cx="7772400" cy="3529012"/>
          </a:xfrm>
        </p:spPr>
        <p:txBody>
          <a:bodyPr rtlCol="0">
            <a:noAutofit/>
          </a:bodyPr>
          <a:lstStyle/>
          <a:p>
            <a:pPr>
              <a:defRPr/>
            </a:pPr>
            <a:r>
              <a:rPr lang="en-GB" sz="1800" dirty="0" smtClean="0">
                <a:solidFill>
                  <a:schemeClr val="bg1"/>
                </a:solidFill>
              </a:rPr>
              <a:t>.</a:t>
            </a:r>
            <a:r>
              <a:rPr lang="en-GB" sz="5400" dirty="0"/>
              <a:t/>
            </a:r>
            <a:br>
              <a:rPr lang="en-GB" sz="5400" dirty="0"/>
            </a:br>
            <a:r>
              <a:rPr lang="en-GB" sz="4400" dirty="0">
                <a:solidFill>
                  <a:srgbClr val="333334"/>
                </a:solidFill>
              </a:rPr>
              <a:t>Intergenerational fairness and housing for young people</a:t>
            </a:r>
            <a:r>
              <a:rPr lang="en-GB" sz="4400" dirty="0" smtClean="0"/>
              <a:t/>
            </a:r>
            <a:br>
              <a:rPr lang="en-GB" sz="4400" dirty="0" smtClean="0"/>
            </a:br>
            <a:r>
              <a:rPr lang="en-GB" sz="2000" dirty="0" smtClean="0">
                <a:solidFill>
                  <a:schemeClr val="bg1"/>
                </a:solidFill>
              </a:rPr>
              <a:t>.</a:t>
            </a:r>
            <a:r>
              <a:rPr lang="en-GB" sz="4400" dirty="0" smtClean="0"/>
              <a:t/>
            </a:r>
            <a:br>
              <a:rPr lang="en-GB" sz="4400" dirty="0" smtClean="0"/>
            </a:br>
            <a:r>
              <a:rPr lang="en-GB" sz="2000" dirty="0" smtClean="0">
                <a:solidFill>
                  <a:schemeClr val="bg1"/>
                </a:solidFill>
              </a:rPr>
              <a:t>.</a:t>
            </a:r>
            <a:r>
              <a:rPr lang="en-GB" sz="1800" i="1" dirty="0" smtClean="0"/>
              <a:t>May 2018</a:t>
            </a:r>
            <a:endParaRPr lang="en-GB" sz="2400" i="1" dirty="0"/>
          </a:p>
        </p:txBody>
      </p:sp>
      <p:pic>
        <p:nvPicPr>
          <p:cNvPr id="4099"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38425" y="4365104"/>
            <a:ext cx="3865563"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23076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10</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But efforts to solve them have been slightly lacking…</a:t>
            </a:r>
          </a:p>
        </p:txBody>
      </p:sp>
      <p:sp>
        <p:nvSpPr>
          <p:cNvPr id="7" name="TextBox 6"/>
          <p:cNvSpPr txBox="1"/>
          <p:nvPr/>
        </p:nvSpPr>
        <p:spPr>
          <a:xfrm>
            <a:off x="179512" y="1700808"/>
            <a:ext cx="7488832" cy="276999"/>
          </a:xfrm>
          <a:prstGeom prst="rect">
            <a:avLst/>
          </a:prstGeom>
          <a:noFill/>
        </p:spPr>
        <p:txBody>
          <a:bodyPr wrap="square" rtlCol="0" anchor="b" anchorCtr="0">
            <a:spAutoFit/>
          </a:bodyPr>
          <a:lstStyle/>
          <a:p>
            <a:r>
              <a:rPr lang="en-GB" sz="1200" i="1" dirty="0">
                <a:solidFill>
                  <a:prstClr val="black">
                    <a:lumMod val="75000"/>
                    <a:lumOff val="25000"/>
                  </a:prstClr>
                </a:solidFill>
                <a:latin typeface="Avenir LT Std 45 Book" panose="020B0502020203020204" pitchFamily="34" charset="0"/>
              </a:rPr>
              <a:t>Housing stock per 1,000 inhabitants aged 20+</a:t>
            </a:r>
          </a:p>
        </p:txBody>
      </p:sp>
      <p:sp>
        <p:nvSpPr>
          <p:cNvPr id="9" name="TextBox 8"/>
          <p:cNvSpPr txBox="1"/>
          <p:nvPr/>
        </p:nvSpPr>
        <p:spPr>
          <a:xfrm>
            <a:off x="179512" y="5589240"/>
            <a:ext cx="7488832" cy="338554"/>
          </a:xfrm>
          <a:prstGeom prst="rect">
            <a:avLst/>
          </a:prstGeom>
          <a:noFill/>
        </p:spPr>
        <p:txBody>
          <a:bodyPr wrap="square" rtlCol="0">
            <a:spAutoFit/>
          </a:bodyPr>
          <a:lstStyle/>
          <a:p>
            <a:r>
              <a:rPr lang="en-GB" sz="800" dirty="0">
                <a:solidFill>
                  <a:prstClr val="white">
                    <a:lumMod val="65000"/>
                  </a:prstClr>
                </a:solidFill>
                <a:latin typeface="Avenir LT Std 45 Book" panose="020B0502020203020204" pitchFamily="34" charset="0"/>
              </a:rPr>
              <a:t>Notes: Countries with asterisks are those for which 2015 data has been imputed based on 2010 results.</a:t>
            </a:r>
          </a:p>
          <a:p>
            <a:r>
              <a:rPr lang="en-GB" sz="800" dirty="0">
                <a:solidFill>
                  <a:prstClr val="white">
                    <a:lumMod val="65000"/>
                  </a:prstClr>
                </a:solidFill>
                <a:latin typeface="Avenir LT Std 45 Book" panose="020B0502020203020204" pitchFamily="34" charset="0"/>
              </a:rPr>
              <a:t>Source: RF analysis of OECD, Questionnaire on Affordable and Social Housing; EMF, Hypostat; UN, Population Prospects</a:t>
            </a:r>
          </a:p>
        </p:txBody>
      </p:sp>
      <p:pic>
        <p:nvPicPr>
          <p:cNvPr id="2" name="Picture 1"/>
          <p:cNvPicPr>
            <a:picLocks noChangeAspect="1"/>
          </p:cNvPicPr>
          <p:nvPr/>
        </p:nvPicPr>
        <p:blipFill>
          <a:blip r:embed="rId3"/>
          <a:stretch>
            <a:fillRect/>
          </a:stretch>
        </p:blipFill>
        <p:spPr>
          <a:xfrm>
            <a:off x="180000" y="2026800"/>
            <a:ext cx="7200000" cy="3347825"/>
          </a:xfrm>
          <a:prstGeom prst="rect">
            <a:avLst/>
          </a:prstGeom>
        </p:spPr>
      </p:pic>
    </p:spTree>
    <p:extLst>
      <p:ext uri="{BB962C8B-B14F-4D97-AF65-F5344CB8AC3E}">
        <p14:creationId xmlns:p14="http://schemas.microsoft.com/office/powerpoint/2010/main" val="2134471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11</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…or poorly targeted</a:t>
            </a:r>
          </a:p>
        </p:txBody>
      </p:sp>
      <p:sp>
        <p:nvSpPr>
          <p:cNvPr id="7" name="TextBox 6"/>
          <p:cNvSpPr txBox="1"/>
          <p:nvPr/>
        </p:nvSpPr>
        <p:spPr>
          <a:xfrm>
            <a:off x="179512" y="1516142"/>
            <a:ext cx="7488832" cy="461665"/>
          </a:xfrm>
          <a:prstGeom prst="rect">
            <a:avLst/>
          </a:prstGeom>
          <a:noFill/>
        </p:spPr>
        <p:txBody>
          <a:bodyPr wrap="square" rtlCol="0" anchor="b" anchorCtr="0">
            <a:spAutoFit/>
          </a:bodyPr>
          <a:lstStyle/>
          <a:p>
            <a:r>
              <a:rPr lang="en-GB" sz="1200" i="1" dirty="0">
                <a:solidFill>
                  <a:prstClr val="black">
                    <a:lumMod val="75000"/>
                    <a:lumOff val="25000"/>
                  </a:prstClr>
                </a:solidFill>
                <a:latin typeface="Avenir LT Std 45 Book" panose="020B0502020203020204" pitchFamily="34" charset="0"/>
              </a:rPr>
              <a:t>Proportion of households headed by under 40s and Help to Buy equity </a:t>
            </a:r>
            <a:r>
              <a:rPr lang="en-GB" sz="1200" i="1" dirty="0" smtClean="0">
                <a:solidFill>
                  <a:prstClr val="black">
                    <a:lumMod val="75000"/>
                    <a:lumOff val="25000"/>
                  </a:prstClr>
                </a:solidFill>
                <a:latin typeface="Avenir LT Std 45 Book" panose="020B0502020203020204" pitchFamily="34" charset="0"/>
              </a:rPr>
              <a:t>loan recipient </a:t>
            </a:r>
            <a:r>
              <a:rPr lang="en-GB" sz="1200" i="1" dirty="0">
                <a:solidFill>
                  <a:prstClr val="black">
                    <a:lumMod val="75000"/>
                    <a:lumOff val="25000"/>
                  </a:prstClr>
                </a:solidFill>
                <a:latin typeface="Avenir LT Std 45 Book" panose="020B0502020203020204" pitchFamily="34" charset="0"/>
              </a:rPr>
              <a:t>households, by net household income: England, 2013-17</a:t>
            </a:r>
          </a:p>
        </p:txBody>
      </p:sp>
      <p:sp>
        <p:nvSpPr>
          <p:cNvPr id="9" name="TextBox 8"/>
          <p:cNvSpPr txBox="1"/>
          <p:nvPr/>
        </p:nvSpPr>
        <p:spPr>
          <a:xfrm>
            <a:off x="179512" y="5589240"/>
            <a:ext cx="7488832" cy="338554"/>
          </a:xfrm>
          <a:prstGeom prst="rect">
            <a:avLst/>
          </a:prstGeom>
          <a:noFill/>
        </p:spPr>
        <p:txBody>
          <a:bodyPr wrap="square" rtlCol="0">
            <a:spAutoFit/>
          </a:bodyPr>
          <a:lstStyle/>
          <a:p>
            <a:r>
              <a:rPr lang="en-GB" sz="800" dirty="0">
                <a:solidFill>
                  <a:prstClr val="white">
                    <a:lumMod val="65000"/>
                  </a:prstClr>
                </a:solidFill>
                <a:latin typeface="Avenir LT Std 45 Book" panose="020B0502020203020204" pitchFamily="34" charset="0"/>
              </a:rPr>
              <a:t>Notes: Incomes are measured before housing costs, and are </a:t>
            </a:r>
            <a:r>
              <a:rPr lang="en-GB" sz="800" dirty="0" err="1">
                <a:solidFill>
                  <a:prstClr val="white">
                    <a:lumMod val="65000"/>
                  </a:prstClr>
                </a:solidFill>
                <a:latin typeface="Avenir LT Std 45 Book" panose="020B0502020203020204" pitchFamily="34" charset="0"/>
              </a:rPr>
              <a:t>equivalised</a:t>
            </a:r>
            <a:r>
              <a:rPr lang="en-GB" sz="800" dirty="0">
                <a:solidFill>
                  <a:prstClr val="white">
                    <a:lumMod val="65000"/>
                  </a:prstClr>
                </a:solidFill>
                <a:latin typeface="Avenir LT Std 45 Book" panose="020B0502020203020204" pitchFamily="34" charset="0"/>
              </a:rPr>
              <a:t> to account for differences in household size.</a:t>
            </a:r>
          </a:p>
          <a:p>
            <a:r>
              <a:rPr lang="en-GB" sz="800" dirty="0">
                <a:solidFill>
                  <a:prstClr val="white">
                    <a:lumMod val="65000"/>
                  </a:prstClr>
                </a:solidFill>
                <a:latin typeface="Avenir LT Std 45 Book" panose="020B0502020203020204" pitchFamily="34" charset="0"/>
              </a:rPr>
              <a:t>Source: RF analysis of DWP, Households Below Average Income; MHCLG, Help to Buy (Equity Loan scheme); MHCLG, Help to Buy: </a:t>
            </a:r>
            <a:r>
              <a:rPr lang="en-GB" sz="800" dirty="0" err="1">
                <a:solidFill>
                  <a:prstClr val="white">
                    <a:lumMod val="65000"/>
                  </a:prstClr>
                </a:solidFill>
                <a:latin typeface="Avenir LT Std 45 Book" panose="020B0502020203020204" pitchFamily="34" charset="0"/>
              </a:rPr>
              <a:t>NewBuy</a:t>
            </a:r>
            <a:endParaRPr lang="en-GB" sz="800" dirty="0">
              <a:solidFill>
                <a:prstClr val="white">
                  <a:lumMod val="65000"/>
                </a:prstClr>
              </a:solidFill>
              <a:latin typeface="Avenir LT Std 45 Book" panose="020B0502020203020204" pitchFamily="34" charset="0"/>
            </a:endParaRPr>
          </a:p>
        </p:txBody>
      </p:sp>
      <p:pic>
        <p:nvPicPr>
          <p:cNvPr id="3" name="Picture 2"/>
          <p:cNvPicPr>
            <a:picLocks noChangeAspect="1"/>
          </p:cNvPicPr>
          <p:nvPr/>
        </p:nvPicPr>
        <p:blipFill>
          <a:blip r:embed="rId3"/>
          <a:stretch>
            <a:fillRect/>
          </a:stretch>
        </p:blipFill>
        <p:spPr>
          <a:xfrm>
            <a:off x="180000" y="2026800"/>
            <a:ext cx="7200000" cy="3347825"/>
          </a:xfrm>
          <a:prstGeom prst="rect">
            <a:avLst/>
          </a:prstGeom>
        </p:spPr>
      </p:pic>
    </p:spTree>
    <p:extLst>
      <p:ext uri="{BB962C8B-B14F-4D97-AF65-F5344CB8AC3E}">
        <p14:creationId xmlns:p14="http://schemas.microsoft.com/office/powerpoint/2010/main" val="4057262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4418580" y="2755237"/>
            <a:ext cx="4455000" cy="810000"/>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50" i="1" dirty="0" smtClean="0">
                <a:solidFill>
                  <a:schemeClr val="accent2">
                    <a:lumMod val="75000"/>
                  </a:schemeClr>
                </a:solidFill>
              </a:rPr>
              <a:t>Replace council tax with a </a:t>
            </a:r>
            <a:r>
              <a:rPr lang="en-GB" sz="1650" i="1" dirty="0">
                <a:solidFill>
                  <a:schemeClr val="accent2">
                    <a:lumMod val="75000"/>
                  </a:schemeClr>
                </a:solidFill>
              </a:rPr>
              <a:t>progressive property tax with surcharges on second and empty </a:t>
            </a:r>
            <a:r>
              <a:rPr lang="en-GB" sz="1650" i="1" dirty="0" smtClean="0">
                <a:solidFill>
                  <a:schemeClr val="accent2">
                    <a:lumMod val="75000"/>
                  </a:schemeClr>
                </a:solidFill>
              </a:rPr>
              <a:t>properties</a:t>
            </a:r>
            <a:endParaRPr lang="en-GB" sz="1650" i="1" dirty="0">
              <a:solidFill>
                <a:schemeClr val="accent2">
                  <a:lumMod val="75000"/>
                </a:schemeClr>
              </a:solidFill>
            </a:endParaRPr>
          </a:p>
        </p:txBody>
      </p:sp>
      <p:sp>
        <p:nvSpPr>
          <p:cNvPr id="15" name="Rounded Rectangle 14"/>
          <p:cNvSpPr/>
          <p:nvPr/>
        </p:nvSpPr>
        <p:spPr>
          <a:xfrm>
            <a:off x="4418580" y="1776790"/>
            <a:ext cx="4455000" cy="648027"/>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50" i="1" dirty="0">
                <a:solidFill>
                  <a:schemeClr val="accent2">
                    <a:lumMod val="75000"/>
                  </a:schemeClr>
                </a:solidFill>
              </a:rPr>
              <a:t>Indeterminate </a:t>
            </a:r>
            <a:r>
              <a:rPr lang="en-GB" sz="1650" i="1" dirty="0" smtClean="0">
                <a:solidFill>
                  <a:schemeClr val="accent2">
                    <a:lumMod val="75000"/>
                  </a:schemeClr>
                </a:solidFill>
              </a:rPr>
              <a:t>tenancies; </a:t>
            </a:r>
            <a:r>
              <a:rPr lang="en-GB" sz="1650" i="1" dirty="0">
                <a:solidFill>
                  <a:schemeClr val="accent2">
                    <a:lumMod val="75000"/>
                  </a:schemeClr>
                </a:solidFill>
              </a:rPr>
              <a:t>and </a:t>
            </a:r>
            <a:r>
              <a:rPr lang="en-GB" sz="1650" i="1" dirty="0" smtClean="0">
                <a:solidFill>
                  <a:schemeClr val="accent2">
                    <a:lumMod val="75000"/>
                  </a:schemeClr>
                </a:solidFill>
              </a:rPr>
              <a:t>limit </a:t>
            </a:r>
            <a:r>
              <a:rPr lang="en-GB" sz="1650" i="1" dirty="0">
                <a:solidFill>
                  <a:schemeClr val="accent2">
                    <a:lumMod val="75000"/>
                  </a:schemeClr>
                </a:solidFill>
              </a:rPr>
              <a:t>rent increases to inflation for three-year periods</a:t>
            </a:r>
          </a:p>
        </p:txBody>
      </p:sp>
      <p:sp>
        <p:nvSpPr>
          <p:cNvPr id="16" name="Rounded Rectangle 15"/>
          <p:cNvSpPr/>
          <p:nvPr/>
        </p:nvSpPr>
        <p:spPr>
          <a:xfrm>
            <a:off x="4418580" y="3741118"/>
            <a:ext cx="4455000" cy="779231"/>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50" i="1" dirty="0" smtClean="0">
                <a:solidFill>
                  <a:schemeClr val="accent2">
                    <a:lumMod val="75000"/>
                  </a:schemeClr>
                </a:solidFill>
              </a:rPr>
              <a:t>Halve </a:t>
            </a:r>
            <a:r>
              <a:rPr lang="en-GB" sz="1650" i="1" dirty="0">
                <a:solidFill>
                  <a:schemeClr val="accent2">
                    <a:lumMod val="75000"/>
                  </a:schemeClr>
                </a:solidFill>
              </a:rPr>
              <a:t>stamp </a:t>
            </a:r>
            <a:r>
              <a:rPr lang="en-GB" sz="1650" i="1" dirty="0" smtClean="0">
                <a:solidFill>
                  <a:schemeClr val="accent2">
                    <a:lumMod val="75000"/>
                  </a:schemeClr>
                </a:solidFill>
              </a:rPr>
              <a:t>duty and introduce a </a:t>
            </a:r>
            <a:r>
              <a:rPr lang="en-GB" sz="1650" i="1" dirty="0">
                <a:solidFill>
                  <a:schemeClr val="accent2">
                    <a:lumMod val="75000"/>
                  </a:schemeClr>
                </a:solidFill>
              </a:rPr>
              <a:t>time-limited capital gains tax cut for sales to first-time buyers</a:t>
            </a:r>
          </a:p>
        </p:txBody>
      </p:sp>
      <p:sp>
        <p:nvSpPr>
          <p:cNvPr id="2" name="Right Arrow 1"/>
          <p:cNvSpPr/>
          <p:nvPr/>
        </p:nvSpPr>
        <p:spPr>
          <a:xfrm>
            <a:off x="3275856" y="1858873"/>
            <a:ext cx="810090" cy="486054"/>
          </a:xfrm>
          <a:prstGeom prst="rightArrow">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7" name="Content Placeholder 2"/>
          <p:cNvSpPr txBox="1">
            <a:spLocks/>
          </p:cNvSpPr>
          <p:nvPr/>
        </p:nvSpPr>
        <p:spPr>
          <a:xfrm>
            <a:off x="139209" y="1776790"/>
            <a:ext cx="2970330" cy="650219"/>
          </a:xfrm>
          <a:prstGeom prst="rect">
            <a:avLst/>
          </a:prstGeom>
        </p:spPr>
        <p:txBody>
          <a:bodyPr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defRPr/>
            </a:pPr>
            <a:r>
              <a:rPr lang="en-GB" sz="2100" dirty="0">
                <a:solidFill>
                  <a:schemeClr val="bg1">
                    <a:lumMod val="50000"/>
                  </a:schemeClr>
                </a:solidFill>
              </a:rPr>
              <a:t>Reducing insecurity</a:t>
            </a:r>
          </a:p>
        </p:txBody>
      </p:sp>
      <p:sp>
        <p:nvSpPr>
          <p:cNvPr id="18" name="Content Placeholder 2"/>
          <p:cNvSpPr txBox="1">
            <a:spLocks/>
          </p:cNvSpPr>
          <p:nvPr/>
        </p:nvSpPr>
        <p:spPr>
          <a:xfrm>
            <a:off x="282602" y="2838451"/>
            <a:ext cx="2692142" cy="650219"/>
          </a:xfrm>
          <a:prstGeom prst="rect">
            <a:avLst/>
          </a:prstGeom>
        </p:spPr>
        <p:txBody>
          <a:bodyPr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defRPr/>
            </a:pPr>
            <a:r>
              <a:rPr lang="en-GB" sz="2100" dirty="0">
                <a:solidFill>
                  <a:schemeClr val="bg1">
                    <a:lumMod val="50000"/>
                  </a:schemeClr>
                </a:solidFill>
              </a:rPr>
              <a:t>Rebalancing demand</a:t>
            </a:r>
          </a:p>
        </p:txBody>
      </p:sp>
      <p:sp>
        <p:nvSpPr>
          <p:cNvPr id="19" name="Right Arrow 18"/>
          <p:cNvSpPr/>
          <p:nvPr/>
        </p:nvSpPr>
        <p:spPr>
          <a:xfrm>
            <a:off x="3275856" y="2920533"/>
            <a:ext cx="810090" cy="486054"/>
          </a:xfrm>
          <a:prstGeom prst="rightArrow">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0" name="Content Placeholder 2"/>
          <p:cNvSpPr txBox="1">
            <a:spLocks/>
          </p:cNvSpPr>
          <p:nvPr/>
        </p:nvSpPr>
        <p:spPr>
          <a:xfrm>
            <a:off x="282602" y="4873043"/>
            <a:ext cx="2692142" cy="650219"/>
          </a:xfrm>
          <a:prstGeom prst="rect">
            <a:avLst/>
          </a:prstGeom>
        </p:spPr>
        <p:txBody>
          <a:bodyPr anchor="ctr" anchorCtr="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defRPr/>
            </a:pPr>
            <a:r>
              <a:rPr lang="en-GB" sz="2100" dirty="0">
                <a:solidFill>
                  <a:schemeClr val="bg1">
                    <a:lumMod val="50000"/>
                  </a:schemeClr>
                </a:solidFill>
              </a:rPr>
              <a:t>Increasing supply</a:t>
            </a:r>
          </a:p>
        </p:txBody>
      </p:sp>
      <p:sp>
        <p:nvSpPr>
          <p:cNvPr id="21" name="Right Arrow 20"/>
          <p:cNvSpPr/>
          <p:nvPr/>
        </p:nvSpPr>
        <p:spPr>
          <a:xfrm>
            <a:off x="3275856" y="3893465"/>
            <a:ext cx="810090" cy="486054"/>
          </a:xfrm>
          <a:prstGeom prst="rightArrow">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2"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So what do we propose?</a:t>
            </a:r>
            <a:endParaRPr lang="en-GB" altLang="en-US" sz="2400" dirty="0">
              <a:solidFill>
                <a:srgbClr val="784F9C"/>
              </a:solidFill>
              <a:latin typeface="Avenir LT Std 45 Book" panose="020B0502020203020204" pitchFamily="34" charset="0"/>
            </a:endParaRPr>
          </a:p>
        </p:txBody>
      </p:sp>
      <p:sp>
        <p:nvSpPr>
          <p:cNvPr id="13" name="Right Arrow 12"/>
          <p:cNvSpPr/>
          <p:nvPr/>
        </p:nvSpPr>
        <p:spPr>
          <a:xfrm>
            <a:off x="3275856" y="4955125"/>
            <a:ext cx="810090" cy="486054"/>
          </a:xfrm>
          <a:prstGeom prst="rightArrow">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2" name="Rounded Rectangle 21"/>
          <p:cNvSpPr/>
          <p:nvPr/>
        </p:nvSpPr>
        <p:spPr>
          <a:xfrm>
            <a:off x="4387058" y="4881538"/>
            <a:ext cx="4455000" cy="641724"/>
          </a:xfrm>
          <a:prstGeom prst="round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50" i="1" dirty="0">
                <a:solidFill>
                  <a:schemeClr val="accent2">
                    <a:lumMod val="75000"/>
                  </a:schemeClr>
                </a:solidFill>
              </a:rPr>
              <a:t>Community land auctions; and a £1.7 billion building precept</a:t>
            </a:r>
          </a:p>
        </p:txBody>
      </p:sp>
    </p:spTree>
    <p:extLst>
      <p:ext uri="{BB962C8B-B14F-4D97-AF65-F5344CB8AC3E}">
        <p14:creationId xmlns:p14="http://schemas.microsoft.com/office/powerpoint/2010/main" val="1528728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 grpId="0" animBg="1"/>
      <p:bldP spid="17" grpId="0"/>
      <p:bldP spid="18" grpId="0"/>
      <p:bldP spid="19" grpId="0" animBg="1"/>
      <p:bldP spid="20" grpId="0"/>
      <p:bldP spid="21" grpId="0" animBg="1"/>
      <p:bldP spid="13" grpId="0" animBg="1"/>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684213" y="1052116"/>
            <a:ext cx="7772400" cy="3529012"/>
          </a:xfrm>
        </p:spPr>
        <p:txBody>
          <a:bodyPr rtlCol="0">
            <a:noAutofit/>
          </a:bodyPr>
          <a:lstStyle/>
          <a:p>
            <a:pPr eaLnBrk="1" fontAlgn="auto" hangingPunct="1">
              <a:spcAft>
                <a:spcPts val="0"/>
              </a:spcAft>
              <a:defRPr/>
            </a:pPr>
            <a:r>
              <a:rPr lang="en-GB" sz="1800" dirty="0" smtClean="0">
                <a:solidFill>
                  <a:schemeClr val="bg1"/>
                </a:solidFill>
              </a:rPr>
              <a:t>.</a:t>
            </a:r>
            <a:r>
              <a:rPr lang="en-GB" sz="5400" dirty="0"/>
              <a:t/>
            </a:r>
            <a:br>
              <a:rPr lang="en-GB" sz="5400" dirty="0"/>
            </a:br>
            <a:r>
              <a:rPr lang="en-GB" sz="4400" dirty="0" smtClean="0"/>
              <a:t>Intergenerational fairness and housing for young people</a:t>
            </a:r>
            <a:br>
              <a:rPr lang="en-GB" sz="4400" dirty="0" smtClean="0"/>
            </a:br>
            <a:r>
              <a:rPr lang="en-GB" sz="2000" dirty="0" smtClean="0">
                <a:solidFill>
                  <a:schemeClr val="bg1"/>
                </a:solidFill>
              </a:rPr>
              <a:t>.</a:t>
            </a:r>
            <a:r>
              <a:rPr lang="en-GB" sz="4400" dirty="0" smtClean="0"/>
              <a:t/>
            </a:r>
            <a:br>
              <a:rPr lang="en-GB" sz="4400" dirty="0" smtClean="0"/>
            </a:br>
            <a:r>
              <a:rPr lang="en-GB" sz="2000" dirty="0" smtClean="0">
                <a:solidFill>
                  <a:schemeClr val="bg1"/>
                </a:solidFill>
              </a:rPr>
              <a:t>.</a:t>
            </a:r>
            <a:r>
              <a:rPr lang="en-GB" sz="1800" i="1" dirty="0" smtClean="0"/>
              <a:t>May 2018</a:t>
            </a:r>
            <a:endParaRPr lang="en-GB" sz="2400" i="1" dirty="0"/>
          </a:p>
        </p:txBody>
      </p:sp>
      <p:pic>
        <p:nvPicPr>
          <p:cNvPr id="4099"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38425" y="4365104"/>
            <a:ext cx="3865563"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7608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2</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There have been huge generational declines in home ownership…</a:t>
            </a:r>
          </a:p>
        </p:txBody>
      </p:sp>
      <p:sp>
        <p:nvSpPr>
          <p:cNvPr id="7" name="TextBox 6"/>
          <p:cNvSpPr txBox="1"/>
          <p:nvPr/>
        </p:nvSpPr>
        <p:spPr>
          <a:xfrm>
            <a:off x="179512" y="1700808"/>
            <a:ext cx="7488832" cy="276999"/>
          </a:xfrm>
          <a:prstGeom prst="rect">
            <a:avLst/>
          </a:prstGeom>
          <a:noFill/>
        </p:spPr>
        <p:txBody>
          <a:bodyPr wrap="square" rtlCol="0" anchor="b" anchorCtr="0">
            <a:spAutoFit/>
          </a:bodyPr>
          <a:lstStyle/>
          <a:p>
            <a:r>
              <a:rPr lang="en-GB" sz="1200" i="1" dirty="0">
                <a:solidFill>
                  <a:prstClr val="black">
                    <a:lumMod val="75000"/>
                    <a:lumOff val="25000"/>
                  </a:prstClr>
                </a:solidFill>
                <a:latin typeface="Avenir LT Std 45 Book" panose="020B0502020203020204" pitchFamily="34" charset="0"/>
              </a:rPr>
              <a:t>Home ownership rates, by age and generation: UK: 1961-2017</a:t>
            </a:r>
          </a:p>
        </p:txBody>
      </p:sp>
      <p:sp>
        <p:nvSpPr>
          <p:cNvPr id="9" name="TextBox 8"/>
          <p:cNvSpPr txBox="1"/>
          <p:nvPr/>
        </p:nvSpPr>
        <p:spPr>
          <a:xfrm>
            <a:off x="179512" y="5589240"/>
            <a:ext cx="7488832" cy="338554"/>
          </a:xfrm>
          <a:prstGeom prst="rect">
            <a:avLst/>
          </a:prstGeom>
          <a:noFill/>
        </p:spPr>
        <p:txBody>
          <a:bodyPr wrap="square" rtlCol="0">
            <a:spAutoFit/>
          </a:bodyPr>
          <a:lstStyle/>
          <a:p>
            <a:r>
              <a:rPr lang="en-GB" sz="800" dirty="0">
                <a:solidFill>
                  <a:prstClr val="white">
                    <a:lumMod val="65000"/>
                  </a:prstClr>
                </a:solidFill>
                <a:latin typeface="Avenir LT Std 45 Book" panose="020B0502020203020204" pitchFamily="34" charset="0"/>
              </a:rPr>
              <a:t>Notes: </a:t>
            </a:r>
            <a:r>
              <a:rPr lang="en-GB" sz="800" dirty="0" smtClean="0">
                <a:solidFill>
                  <a:prstClr val="white">
                    <a:lumMod val="65000"/>
                  </a:prstClr>
                </a:solidFill>
                <a:latin typeface="Avenir LT Std 45 Book" panose="020B0502020203020204" pitchFamily="34" charset="0"/>
              </a:rPr>
              <a:t>See </a:t>
            </a:r>
            <a:r>
              <a:rPr lang="en-GB" sz="800" dirty="0">
                <a:solidFill>
                  <a:prstClr val="white">
                    <a:lumMod val="65000"/>
                  </a:prstClr>
                </a:solidFill>
                <a:latin typeface="Avenir LT Std 45 Book" panose="020B0502020203020204" pitchFamily="34" charset="0"/>
              </a:rPr>
              <a:t>notes to Figure 3 in: A Corlett &amp; L Judge, Home Affront: Housing across the generations, Resolution Foundation, September </a:t>
            </a:r>
            <a:r>
              <a:rPr lang="en-GB" sz="800" dirty="0" smtClean="0">
                <a:solidFill>
                  <a:prstClr val="white">
                    <a:lumMod val="65000"/>
                  </a:prstClr>
                </a:solidFill>
                <a:latin typeface="Avenir LT Std 45 Book" panose="020B0502020203020204" pitchFamily="34" charset="0"/>
              </a:rPr>
              <a:t>2017</a:t>
            </a:r>
          </a:p>
          <a:p>
            <a:r>
              <a:rPr lang="en-GB" sz="800" dirty="0" smtClean="0">
                <a:solidFill>
                  <a:prstClr val="white">
                    <a:lumMod val="65000"/>
                  </a:prstClr>
                </a:solidFill>
                <a:latin typeface="Avenir LT Std 45 Book" panose="020B0502020203020204" pitchFamily="34" charset="0"/>
              </a:rPr>
              <a:t>Source</a:t>
            </a:r>
            <a:r>
              <a:rPr lang="en-GB" sz="800" dirty="0">
                <a:solidFill>
                  <a:prstClr val="white">
                    <a:lumMod val="65000"/>
                  </a:prstClr>
                </a:solidFill>
                <a:latin typeface="Avenir LT Std 45 Book" panose="020B0502020203020204" pitchFamily="34" charset="0"/>
              </a:rPr>
              <a:t>: </a:t>
            </a:r>
            <a:r>
              <a:rPr lang="en-GB" sz="800" dirty="0" smtClean="0">
                <a:solidFill>
                  <a:prstClr val="white">
                    <a:lumMod val="65000"/>
                  </a:prstClr>
                </a:solidFill>
                <a:latin typeface="Avenir LT Std 45 Book" panose="020B0502020203020204" pitchFamily="34" charset="0"/>
              </a:rPr>
              <a:t>RF </a:t>
            </a:r>
            <a:r>
              <a:rPr lang="en-GB" sz="800" dirty="0">
                <a:solidFill>
                  <a:prstClr val="white">
                    <a:lumMod val="65000"/>
                  </a:prstClr>
                </a:solidFill>
                <a:latin typeface="Avenir LT Std 45 Book" panose="020B0502020203020204" pitchFamily="34" charset="0"/>
              </a:rPr>
              <a:t>analysis of ONS, Family Expenditure Survey; ONS, Labour Force Survey</a:t>
            </a:r>
          </a:p>
        </p:txBody>
      </p:sp>
      <p:pic>
        <p:nvPicPr>
          <p:cNvPr id="2" name="Picture 1"/>
          <p:cNvPicPr>
            <a:picLocks noChangeAspect="1"/>
          </p:cNvPicPr>
          <p:nvPr/>
        </p:nvPicPr>
        <p:blipFill>
          <a:blip r:embed="rId3"/>
          <a:stretch>
            <a:fillRect/>
          </a:stretch>
        </p:blipFill>
        <p:spPr>
          <a:xfrm>
            <a:off x="180000" y="2026800"/>
            <a:ext cx="7200000" cy="3351874"/>
          </a:xfrm>
          <a:prstGeom prst="rect">
            <a:avLst/>
          </a:prstGeom>
        </p:spPr>
      </p:pic>
    </p:spTree>
    <p:extLst>
      <p:ext uri="{BB962C8B-B14F-4D97-AF65-F5344CB8AC3E}">
        <p14:creationId xmlns:p14="http://schemas.microsoft.com/office/powerpoint/2010/main" val="7180986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3</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…across the country</a:t>
            </a:r>
          </a:p>
        </p:txBody>
      </p:sp>
      <p:sp>
        <p:nvSpPr>
          <p:cNvPr id="7" name="TextBox 6"/>
          <p:cNvSpPr txBox="1"/>
          <p:nvPr/>
        </p:nvSpPr>
        <p:spPr>
          <a:xfrm>
            <a:off x="179512" y="1700808"/>
            <a:ext cx="7488832" cy="276999"/>
          </a:xfrm>
          <a:prstGeom prst="rect">
            <a:avLst/>
          </a:prstGeom>
          <a:noFill/>
        </p:spPr>
        <p:txBody>
          <a:bodyPr wrap="square" rtlCol="0" anchor="b" anchorCtr="0">
            <a:spAutoFit/>
          </a:bodyPr>
          <a:lstStyle/>
          <a:p>
            <a:r>
              <a:rPr lang="en-GB" sz="1200" i="1" dirty="0">
                <a:solidFill>
                  <a:schemeClr val="tx1">
                    <a:lumMod val="75000"/>
                    <a:lumOff val="25000"/>
                  </a:schemeClr>
                </a:solidFill>
                <a:latin typeface="Avenir LT Std 45 Book" panose="020B0502020203020204" pitchFamily="34" charset="0"/>
              </a:rPr>
              <a:t>Home ownership rates for families headed by 25-34-year-olds, by region (selected regions only)</a:t>
            </a:r>
          </a:p>
        </p:txBody>
      </p:sp>
      <p:sp>
        <p:nvSpPr>
          <p:cNvPr id="9" name="TextBox 8"/>
          <p:cNvSpPr txBox="1"/>
          <p:nvPr/>
        </p:nvSpPr>
        <p:spPr>
          <a:xfrm>
            <a:off x="179512" y="5589240"/>
            <a:ext cx="7488832" cy="215444"/>
          </a:xfrm>
          <a:prstGeom prst="rect">
            <a:avLst/>
          </a:prstGeom>
          <a:noFill/>
        </p:spPr>
        <p:txBody>
          <a:bodyPr wrap="square" rtlCol="0">
            <a:spAutoFit/>
          </a:bodyPr>
          <a:lstStyle/>
          <a:p>
            <a:r>
              <a:rPr lang="en-GB" sz="800" dirty="0">
                <a:solidFill>
                  <a:prstClr val="white">
                    <a:lumMod val="65000"/>
                  </a:prstClr>
                </a:solidFill>
                <a:latin typeface="Avenir LT Std 45 Book" panose="020B0502020203020204" pitchFamily="34" charset="0"/>
              </a:rPr>
              <a:t>Source: RF analysis of ONS, Labour Force Survey</a:t>
            </a:r>
          </a:p>
        </p:txBody>
      </p:sp>
      <p:pic>
        <p:nvPicPr>
          <p:cNvPr id="3" name="Picture 2"/>
          <p:cNvPicPr>
            <a:picLocks noChangeAspect="1"/>
          </p:cNvPicPr>
          <p:nvPr/>
        </p:nvPicPr>
        <p:blipFill>
          <a:blip r:embed="rId3"/>
          <a:stretch>
            <a:fillRect/>
          </a:stretch>
        </p:blipFill>
        <p:spPr>
          <a:xfrm>
            <a:off x="180000" y="2026800"/>
            <a:ext cx="7200000" cy="3339130"/>
          </a:xfrm>
          <a:prstGeom prst="rect">
            <a:avLst/>
          </a:prstGeom>
        </p:spPr>
      </p:pic>
    </p:spTree>
    <p:extLst>
      <p:ext uri="{BB962C8B-B14F-4D97-AF65-F5344CB8AC3E}">
        <p14:creationId xmlns:p14="http://schemas.microsoft.com/office/powerpoint/2010/main" val="4261365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4</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a:solidFill>
                  <a:srgbClr val="784F9C"/>
                </a:solidFill>
                <a:latin typeface="Avenir LT Std 45 Book" panose="020B0502020203020204" pitchFamily="34" charset="0"/>
              </a:rPr>
              <a:t>A</a:t>
            </a:r>
            <a:r>
              <a:rPr lang="en-GB" altLang="en-US" sz="2400" dirty="0" smtClean="0">
                <a:solidFill>
                  <a:srgbClr val="784F9C"/>
                </a:solidFill>
                <a:latin typeface="Avenir LT Std 45 Book" panose="020B0502020203020204" pitchFamily="34" charset="0"/>
              </a:rPr>
              <a:t>longside large declines in social housing, this has caused a huge rise in private renting…</a:t>
            </a:r>
          </a:p>
        </p:txBody>
      </p:sp>
      <p:sp>
        <p:nvSpPr>
          <p:cNvPr id="7" name="TextBox 6"/>
          <p:cNvSpPr txBox="1"/>
          <p:nvPr/>
        </p:nvSpPr>
        <p:spPr>
          <a:xfrm>
            <a:off x="179512" y="1700808"/>
            <a:ext cx="7488832" cy="276999"/>
          </a:xfrm>
          <a:prstGeom prst="rect">
            <a:avLst/>
          </a:prstGeom>
          <a:noFill/>
        </p:spPr>
        <p:txBody>
          <a:bodyPr wrap="square" rtlCol="0" anchor="b" anchorCtr="0">
            <a:spAutoFit/>
          </a:bodyPr>
          <a:lstStyle/>
          <a:p>
            <a:r>
              <a:rPr lang="en-GB" sz="1200" i="1" dirty="0">
                <a:solidFill>
                  <a:prstClr val="black">
                    <a:lumMod val="75000"/>
                    <a:lumOff val="25000"/>
                  </a:prstClr>
                </a:solidFill>
                <a:latin typeface="Avenir LT Std 45 Book" panose="020B0502020203020204" pitchFamily="34" charset="0"/>
              </a:rPr>
              <a:t>Proportion of families headed by 25-34-year-olds in each tenure: UK</a:t>
            </a:r>
          </a:p>
        </p:txBody>
      </p:sp>
      <p:sp>
        <p:nvSpPr>
          <p:cNvPr id="9" name="TextBox 8"/>
          <p:cNvSpPr txBox="1"/>
          <p:nvPr/>
        </p:nvSpPr>
        <p:spPr>
          <a:xfrm>
            <a:off x="179512" y="5589240"/>
            <a:ext cx="7488832" cy="338554"/>
          </a:xfrm>
          <a:prstGeom prst="rect">
            <a:avLst/>
          </a:prstGeom>
          <a:noFill/>
        </p:spPr>
        <p:txBody>
          <a:bodyPr wrap="square" rtlCol="0">
            <a:spAutoFit/>
          </a:bodyPr>
          <a:lstStyle/>
          <a:p>
            <a:r>
              <a:rPr lang="en-GB" sz="800" dirty="0">
                <a:solidFill>
                  <a:prstClr val="white">
                    <a:lumMod val="65000"/>
                  </a:prstClr>
                </a:solidFill>
                <a:latin typeface="Avenir LT Std 45 Book" panose="020B0502020203020204" pitchFamily="34" charset="0"/>
              </a:rPr>
              <a:t>Notes: See notes to Figure 1 in: Home affront (Intergenerational Commission report 9)</a:t>
            </a:r>
          </a:p>
          <a:p>
            <a:r>
              <a:rPr lang="en-GB" sz="800" dirty="0">
                <a:solidFill>
                  <a:prstClr val="white">
                    <a:lumMod val="65000"/>
                  </a:prstClr>
                </a:solidFill>
                <a:latin typeface="Avenir LT Std 45 Book" panose="020B0502020203020204" pitchFamily="34" charset="0"/>
              </a:rPr>
              <a:t>Source: RF analysis of ONS, Family Expenditure Survey; ONS, Labour Force Survey</a:t>
            </a:r>
          </a:p>
        </p:txBody>
      </p:sp>
      <p:pic>
        <p:nvPicPr>
          <p:cNvPr id="3" name="Picture 2"/>
          <p:cNvPicPr>
            <a:picLocks noChangeAspect="1"/>
          </p:cNvPicPr>
          <p:nvPr/>
        </p:nvPicPr>
        <p:blipFill>
          <a:blip r:embed="rId3"/>
          <a:stretch>
            <a:fillRect/>
          </a:stretch>
        </p:blipFill>
        <p:spPr>
          <a:xfrm>
            <a:off x="180000" y="2026800"/>
            <a:ext cx="7200000" cy="3339130"/>
          </a:xfrm>
          <a:prstGeom prst="rect">
            <a:avLst/>
          </a:prstGeom>
        </p:spPr>
      </p:pic>
    </p:spTree>
    <p:extLst>
      <p:ext uri="{BB962C8B-B14F-4D97-AF65-F5344CB8AC3E}">
        <p14:creationId xmlns:p14="http://schemas.microsoft.com/office/powerpoint/2010/main" val="4191884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5</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…with </a:t>
            </a:r>
            <a:r>
              <a:rPr lang="en-GB" altLang="en-US" sz="2400" dirty="0">
                <a:solidFill>
                  <a:srgbClr val="784F9C"/>
                </a:solidFill>
                <a:latin typeface="Avenir LT Std 45 Book" panose="020B0502020203020204" pitchFamily="34" charset="0"/>
              </a:rPr>
              <a:t>millennials four times more likely to be renting privately than Baby boomers </a:t>
            </a:r>
            <a:r>
              <a:rPr lang="en-GB" altLang="en-US" sz="2400" dirty="0" smtClean="0">
                <a:solidFill>
                  <a:srgbClr val="784F9C"/>
                </a:solidFill>
                <a:latin typeface="Avenir LT Std 45 Book" panose="020B0502020203020204" pitchFamily="34" charset="0"/>
              </a:rPr>
              <a:t>were…</a:t>
            </a:r>
            <a:endParaRPr lang="en-GB" altLang="en-US" sz="2400" dirty="0">
              <a:solidFill>
                <a:srgbClr val="784F9C"/>
              </a:solidFill>
              <a:latin typeface="Avenir LT Std 45 Book" panose="020B0502020203020204" pitchFamily="34" charset="0"/>
            </a:endParaRPr>
          </a:p>
        </p:txBody>
      </p:sp>
      <p:sp>
        <p:nvSpPr>
          <p:cNvPr id="7" name="TextBox 6"/>
          <p:cNvSpPr txBox="1"/>
          <p:nvPr/>
        </p:nvSpPr>
        <p:spPr>
          <a:xfrm>
            <a:off x="179512" y="1700808"/>
            <a:ext cx="7488832" cy="276999"/>
          </a:xfrm>
          <a:prstGeom prst="rect">
            <a:avLst/>
          </a:prstGeom>
          <a:noFill/>
        </p:spPr>
        <p:txBody>
          <a:bodyPr wrap="square" rtlCol="0" anchor="b" anchorCtr="0">
            <a:spAutoFit/>
          </a:bodyPr>
          <a:lstStyle/>
          <a:p>
            <a:r>
              <a:rPr lang="en-GB" sz="1200" i="1" dirty="0">
                <a:solidFill>
                  <a:prstClr val="black">
                    <a:lumMod val="75000"/>
                    <a:lumOff val="25000"/>
                  </a:prstClr>
                </a:solidFill>
                <a:latin typeface="Avenir LT Std 45 Book" panose="020B0502020203020204" pitchFamily="34" charset="0"/>
              </a:rPr>
              <a:t>Rates of private renting, by age and generation: UK, 1961-2017</a:t>
            </a:r>
          </a:p>
        </p:txBody>
      </p:sp>
      <p:sp>
        <p:nvSpPr>
          <p:cNvPr id="9" name="TextBox 8"/>
          <p:cNvSpPr txBox="1"/>
          <p:nvPr/>
        </p:nvSpPr>
        <p:spPr>
          <a:xfrm>
            <a:off x="179512" y="5589240"/>
            <a:ext cx="7488832" cy="338554"/>
          </a:xfrm>
          <a:prstGeom prst="rect">
            <a:avLst/>
          </a:prstGeom>
          <a:noFill/>
        </p:spPr>
        <p:txBody>
          <a:bodyPr wrap="square" rtlCol="0">
            <a:spAutoFit/>
          </a:bodyPr>
          <a:lstStyle/>
          <a:p>
            <a:r>
              <a:rPr lang="en-GB" sz="800" dirty="0">
                <a:solidFill>
                  <a:prstClr val="white">
                    <a:lumMod val="65000"/>
                  </a:prstClr>
                </a:solidFill>
                <a:latin typeface="Avenir LT Std 45 Book" panose="020B0502020203020204" pitchFamily="34" charset="0"/>
              </a:rPr>
              <a:t>Notes: </a:t>
            </a:r>
            <a:r>
              <a:rPr lang="en-GB" sz="800" dirty="0" smtClean="0">
                <a:solidFill>
                  <a:prstClr val="white">
                    <a:lumMod val="65000"/>
                  </a:prstClr>
                </a:solidFill>
                <a:latin typeface="Avenir LT Std 45 Book" panose="020B0502020203020204" pitchFamily="34" charset="0"/>
              </a:rPr>
              <a:t>See </a:t>
            </a:r>
            <a:r>
              <a:rPr lang="en-GB" sz="800" dirty="0">
                <a:solidFill>
                  <a:prstClr val="white">
                    <a:lumMod val="65000"/>
                  </a:prstClr>
                </a:solidFill>
                <a:latin typeface="Avenir LT Std 45 Book" panose="020B0502020203020204" pitchFamily="34" charset="0"/>
              </a:rPr>
              <a:t>notes to Figure 10 in: A Corlett &amp; L Judge, Home Affront: Housing across the generations, Resolution Foundation, September </a:t>
            </a:r>
            <a:r>
              <a:rPr lang="en-GB" sz="800" dirty="0" smtClean="0">
                <a:solidFill>
                  <a:prstClr val="white">
                    <a:lumMod val="65000"/>
                  </a:prstClr>
                </a:solidFill>
                <a:latin typeface="Avenir LT Std 45 Book" panose="020B0502020203020204" pitchFamily="34" charset="0"/>
              </a:rPr>
              <a:t>2017</a:t>
            </a:r>
          </a:p>
          <a:p>
            <a:r>
              <a:rPr lang="en-GB" sz="800" dirty="0" smtClean="0">
                <a:solidFill>
                  <a:prstClr val="white">
                    <a:lumMod val="65000"/>
                  </a:prstClr>
                </a:solidFill>
                <a:latin typeface="Avenir LT Std 45 Book" panose="020B0502020203020204" pitchFamily="34" charset="0"/>
              </a:rPr>
              <a:t>Source</a:t>
            </a:r>
            <a:r>
              <a:rPr lang="en-GB" sz="800" dirty="0">
                <a:solidFill>
                  <a:prstClr val="white">
                    <a:lumMod val="65000"/>
                  </a:prstClr>
                </a:solidFill>
                <a:latin typeface="Avenir LT Std 45 Book" panose="020B0502020203020204" pitchFamily="34" charset="0"/>
              </a:rPr>
              <a:t>: </a:t>
            </a:r>
            <a:r>
              <a:rPr lang="en-GB" sz="800" dirty="0" smtClean="0">
                <a:solidFill>
                  <a:prstClr val="white">
                    <a:lumMod val="65000"/>
                  </a:prstClr>
                </a:solidFill>
                <a:latin typeface="Avenir LT Std 45 Book" panose="020B0502020203020204" pitchFamily="34" charset="0"/>
              </a:rPr>
              <a:t>RF </a:t>
            </a:r>
            <a:r>
              <a:rPr lang="en-GB" sz="800" dirty="0">
                <a:solidFill>
                  <a:prstClr val="white">
                    <a:lumMod val="65000"/>
                  </a:prstClr>
                </a:solidFill>
                <a:latin typeface="Avenir LT Std 45 Book" panose="020B0502020203020204" pitchFamily="34" charset="0"/>
              </a:rPr>
              <a:t>analysis of ONS, Family Expenditure Survey; ONS, Labour Force Survey</a:t>
            </a:r>
          </a:p>
        </p:txBody>
      </p:sp>
      <p:pic>
        <p:nvPicPr>
          <p:cNvPr id="4" name="Picture 3"/>
          <p:cNvPicPr>
            <a:picLocks noChangeAspect="1"/>
          </p:cNvPicPr>
          <p:nvPr/>
        </p:nvPicPr>
        <p:blipFill>
          <a:blip r:embed="rId3"/>
          <a:stretch>
            <a:fillRect/>
          </a:stretch>
        </p:blipFill>
        <p:spPr>
          <a:xfrm>
            <a:off x="180000" y="2026800"/>
            <a:ext cx="7200000" cy="3347825"/>
          </a:xfrm>
          <a:prstGeom prst="rect">
            <a:avLst/>
          </a:prstGeom>
        </p:spPr>
      </p:pic>
    </p:spTree>
    <p:extLst>
      <p:ext uri="{BB962C8B-B14F-4D97-AF65-F5344CB8AC3E}">
        <p14:creationId xmlns:p14="http://schemas.microsoft.com/office/powerpoint/2010/main" val="1176438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6</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…and spending far more of their lives in the private rented sector</a:t>
            </a:r>
          </a:p>
        </p:txBody>
      </p:sp>
      <p:sp>
        <p:nvSpPr>
          <p:cNvPr id="7" name="TextBox 6"/>
          <p:cNvSpPr txBox="1"/>
          <p:nvPr/>
        </p:nvSpPr>
        <p:spPr>
          <a:xfrm>
            <a:off x="179512" y="1700808"/>
            <a:ext cx="7488832" cy="276999"/>
          </a:xfrm>
          <a:prstGeom prst="rect">
            <a:avLst/>
          </a:prstGeom>
          <a:noFill/>
        </p:spPr>
        <p:txBody>
          <a:bodyPr wrap="square" rtlCol="0" anchor="b" anchorCtr="0">
            <a:spAutoFit/>
          </a:bodyPr>
          <a:lstStyle/>
          <a:p>
            <a:r>
              <a:rPr lang="en-GB" sz="1200" i="1" dirty="0">
                <a:solidFill>
                  <a:prstClr val="black">
                    <a:lumMod val="75000"/>
                    <a:lumOff val="25000"/>
                  </a:prstClr>
                </a:solidFill>
                <a:latin typeface="Avenir LT Std 45 Book" panose="020B0502020203020204" pitchFamily="34" charset="0"/>
              </a:rPr>
              <a:t>Proportion of households with children in owner occupation and in the private rented sector: England</a:t>
            </a:r>
          </a:p>
        </p:txBody>
      </p:sp>
      <p:sp>
        <p:nvSpPr>
          <p:cNvPr id="9" name="TextBox 8"/>
          <p:cNvSpPr txBox="1"/>
          <p:nvPr/>
        </p:nvSpPr>
        <p:spPr>
          <a:xfrm>
            <a:off x="179512" y="5589240"/>
            <a:ext cx="7488832" cy="215444"/>
          </a:xfrm>
          <a:prstGeom prst="rect">
            <a:avLst/>
          </a:prstGeom>
          <a:noFill/>
        </p:spPr>
        <p:txBody>
          <a:bodyPr wrap="square" rtlCol="0">
            <a:spAutoFit/>
          </a:bodyPr>
          <a:lstStyle/>
          <a:p>
            <a:r>
              <a:rPr lang="en-GB" sz="800" dirty="0">
                <a:solidFill>
                  <a:prstClr val="white">
                    <a:lumMod val="65000"/>
                  </a:prstClr>
                </a:solidFill>
                <a:latin typeface="Avenir LT Std 45 Book" panose="020B0502020203020204" pitchFamily="34" charset="0"/>
              </a:rPr>
              <a:t>Source: </a:t>
            </a:r>
            <a:r>
              <a:rPr lang="en-GB" sz="800" dirty="0" smtClean="0">
                <a:solidFill>
                  <a:prstClr val="white">
                    <a:lumMod val="65000"/>
                  </a:prstClr>
                </a:solidFill>
                <a:latin typeface="Avenir LT Std 45 Book" panose="020B0502020203020204" pitchFamily="34" charset="0"/>
              </a:rPr>
              <a:t>RF </a:t>
            </a:r>
            <a:r>
              <a:rPr lang="en-GB" sz="800" dirty="0">
                <a:solidFill>
                  <a:prstClr val="white">
                    <a:lumMod val="65000"/>
                  </a:prstClr>
                </a:solidFill>
                <a:latin typeface="Avenir LT Std 45 Book" panose="020B0502020203020204" pitchFamily="34" charset="0"/>
              </a:rPr>
              <a:t>analysis of MHCLG, English Housing Survey </a:t>
            </a:r>
            <a:endParaRPr lang="en-GB" sz="800" dirty="0" smtClean="0">
              <a:solidFill>
                <a:prstClr val="white">
                  <a:lumMod val="65000"/>
                </a:prstClr>
              </a:solidFill>
              <a:latin typeface="Avenir LT Std 45 Book" panose="020B0502020203020204" pitchFamily="34" charset="0"/>
            </a:endParaRPr>
          </a:p>
        </p:txBody>
      </p:sp>
      <p:pic>
        <p:nvPicPr>
          <p:cNvPr id="3" name="Picture 2"/>
          <p:cNvPicPr>
            <a:picLocks noChangeAspect="1"/>
          </p:cNvPicPr>
          <p:nvPr/>
        </p:nvPicPr>
        <p:blipFill>
          <a:blip r:embed="rId3"/>
          <a:stretch>
            <a:fillRect/>
          </a:stretch>
        </p:blipFill>
        <p:spPr>
          <a:xfrm>
            <a:off x="180000" y="2026800"/>
            <a:ext cx="7200000" cy="3347825"/>
          </a:xfrm>
          <a:prstGeom prst="rect">
            <a:avLst/>
          </a:prstGeom>
        </p:spPr>
      </p:pic>
    </p:spTree>
    <p:extLst>
      <p:ext uri="{BB962C8B-B14F-4D97-AF65-F5344CB8AC3E}">
        <p14:creationId xmlns:p14="http://schemas.microsoft.com/office/powerpoint/2010/main" val="18559391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7</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Housing costs have hit new highs…</a:t>
            </a:r>
          </a:p>
        </p:txBody>
      </p:sp>
      <p:sp>
        <p:nvSpPr>
          <p:cNvPr id="7" name="TextBox 6"/>
          <p:cNvSpPr txBox="1"/>
          <p:nvPr/>
        </p:nvSpPr>
        <p:spPr>
          <a:xfrm>
            <a:off x="179512" y="1700808"/>
            <a:ext cx="7488832" cy="276999"/>
          </a:xfrm>
          <a:prstGeom prst="rect">
            <a:avLst/>
          </a:prstGeom>
          <a:noFill/>
        </p:spPr>
        <p:txBody>
          <a:bodyPr wrap="square" rtlCol="0" anchor="b" anchorCtr="0">
            <a:spAutoFit/>
          </a:bodyPr>
          <a:lstStyle/>
          <a:p>
            <a:r>
              <a:rPr lang="en-GB" sz="1200" i="1" dirty="0">
                <a:solidFill>
                  <a:prstClr val="black">
                    <a:lumMod val="75000"/>
                    <a:lumOff val="25000"/>
                  </a:prstClr>
                </a:solidFill>
                <a:latin typeface="Avenir LT Std 45 Book" panose="020B0502020203020204" pitchFamily="34" charset="0"/>
              </a:rPr>
              <a:t>Proportion of net income spent on housing costs, by generation: GB, 1961-2016</a:t>
            </a:r>
          </a:p>
        </p:txBody>
      </p:sp>
      <p:sp>
        <p:nvSpPr>
          <p:cNvPr id="9" name="TextBox 8"/>
          <p:cNvSpPr txBox="1"/>
          <p:nvPr/>
        </p:nvSpPr>
        <p:spPr>
          <a:xfrm>
            <a:off x="179512" y="5589240"/>
            <a:ext cx="7488832" cy="461665"/>
          </a:xfrm>
          <a:prstGeom prst="rect">
            <a:avLst/>
          </a:prstGeom>
          <a:noFill/>
        </p:spPr>
        <p:txBody>
          <a:bodyPr wrap="square" rtlCol="0">
            <a:spAutoFit/>
          </a:bodyPr>
          <a:lstStyle/>
          <a:p>
            <a:r>
              <a:rPr lang="en-GB" sz="800" dirty="0">
                <a:solidFill>
                  <a:prstClr val="white">
                    <a:lumMod val="65000"/>
                  </a:prstClr>
                </a:solidFill>
                <a:latin typeface="Avenir LT Std 45 Book" panose="020B0502020203020204" pitchFamily="34" charset="0"/>
              </a:rPr>
              <a:t>Note: </a:t>
            </a:r>
            <a:r>
              <a:rPr lang="en-GB" sz="800" dirty="0" smtClean="0">
                <a:solidFill>
                  <a:prstClr val="white">
                    <a:lumMod val="65000"/>
                  </a:prstClr>
                </a:solidFill>
                <a:latin typeface="Avenir LT Std 45 Book" panose="020B0502020203020204" pitchFamily="34" charset="0"/>
              </a:rPr>
              <a:t> This </a:t>
            </a:r>
            <a:r>
              <a:rPr lang="en-GB" sz="800" dirty="0">
                <a:solidFill>
                  <a:prstClr val="white">
                    <a:lumMod val="65000"/>
                  </a:prstClr>
                </a:solidFill>
                <a:latin typeface="Avenir LT Std 45 Book" panose="020B0502020203020204" pitchFamily="34" charset="0"/>
              </a:rPr>
              <a:t>analysis refers to households, not families as in our analysis of tenure. See notes to Figure 20 in: A Corlett &amp; L Judge, Home Affront: Housing across the generations, Resolution Foundation, September 2017</a:t>
            </a:r>
          </a:p>
          <a:p>
            <a:r>
              <a:rPr lang="en-GB" sz="800" dirty="0">
                <a:solidFill>
                  <a:prstClr val="white">
                    <a:lumMod val="65000"/>
                  </a:prstClr>
                </a:solidFill>
                <a:latin typeface="Avenir LT Std 45 Book" panose="020B0502020203020204" pitchFamily="34" charset="0"/>
              </a:rPr>
              <a:t>Source: </a:t>
            </a:r>
            <a:r>
              <a:rPr lang="en-GB" sz="800" dirty="0" smtClean="0">
                <a:solidFill>
                  <a:prstClr val="white">
                    <a:lumMod val="65000"/>
                  </a:prstClr>
                </a:solidFill>
                <a:latin typeface="Avenir LT Std 45 Book" panose="020B0502020203020204" pitchFamily="34" charset="0"/>
              </a:rPr>
              <a:t>RF </a:t>
            </a:r>
            <a:r>
              <a:rPr lang="en-GB" sz="800" dirty="0">
                <a:solidFill>
                  <a:prstClr val="white">
                    <a:lumMod val="65000"/>
                  </a:prstClr>
                </a:solidFill>
                <a:latin typeface="Avenir LT Std 45 Book" panose="020B0502020203020204" pitchFamily="34" charset="0"/>
              </a:rPr>
              <a:t>analysis of IFS, Households Below Average Income; DWP, Family Resources Survey</a:t>
            </a:r>
          </a:p>
        </p:txBody>
      </p:sp>
      <p:pic>
        <p:nvPicPr>
          <p:cNvPr id="3" name="Picture 2"/>
          <p:cNvPicPr>
            <a:picLocks noChangeAspect="1"/>
          </p:cNvPicPr>
          <p:nvPr/>
        </p:nvPicPr>
        <p:blipFill>
          <a:blip r:embed="rId3"/>
          <a:stretch>
            <a:fillRect/>
          </a:stretch>
        </p:blipFill>
        <p:spPr>
          <a:xfrm>
            <a:off x="180000" y="2026800"/>
            <a:ext cx="7200000" cy="3351874"/>
          </a:xfrm>
          <a:prstGeom prst="rect">
            <a:avLst/>
          </a:prstGeom>
        </p:spPr>
      </p:pic>
    </p:spTree>
    <p:extLst>
      <p:ext uri="{BB962C8B-B14F-4D97-AF65-F5344CB8AC3E}">
        <p14:creationId xmlns:p14="http://schemas.microsoft.com/office/powerpoint/2010/main" val="1073109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8</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9036496"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…while state support has been pared back</a:t>
            </a:r>
          </a:p>
        </p:txBody>
      </p:sp>
      <p:sp>
        <p:nvSpPr>
          <p:cNvPr id="7" name="TextBox 6"/>
          <p:cNvSpPr txBox="1"/>
          <p:nvPr/>
        </p:nvSpPr>
        <p:spPr>
          <a:xfrm>
            <a:off x="179512" y="1516142"/>
            <a:ext cx="7488832" cy="461665"/>
          </a:xfrm>
          <a:prstGeom prst="rect">
            <a:avLst/>
          </a:prstGeom>
          <a:noFill/>
        </p:spPr>
        <p:txBody>
          <a:bodyPr wrap="square" rtlCol="0" anchor="b" anchorCtr="0">
            <a:spAutoFit/>
          </a:bodyPr>
          <a:lstStyle/>
          <a:p>
            <a:r>
              <a:rPr lang="en-GB" sz="1200" i="1" dirty="0">
                <a:solidFill>
                  <a:prstClr val="black">
                    <a:lumMod val="75000"/>
                    <a:lumOff val="25000"/>
                  </a:prstClr>
                </a:solidFill>
                <a:latin typeface="Avenir LT Std 45 Book" panose="020B0502020203020204" pitchFamily="34" charset="0"/>
              </a:rPr>
              <a:t>Proportion of housing costs covered by housing benefit – private </a:t>
            </a:r>
            <a:r>
              <a:rPr lang="en-GB" sz="1200" i="1" dirty="0" smtClean="0">
                <a:solidFill>
                  <a:prstClr val="black">
                    <a:lumMod val="75000"/>
                    <a:lumOff val="25000"/>
                  </a:prstClr>
                </a:solidFill>
                <a:latin typeface="Avenir LT Std 45 Book" panose="020B0502020203020204" pitchFamily="34" charset="0"/>
              </a:rPr>
              <a:t>renters in </a:t>
            </a:r>
            <a:r>
              <a:rPr lang="en-GB" sz="1200" i="1" dirty="0">
                <a:solidFill>
                  <a:prstClr val="black">
                    <a:lumMod val="75000"/>
                    <a:lumOff val="25000"/>
                  </a:prstClr>
                </a:solidFill>
                <a:latin typeface="Avenir LT Std 45 Book" panose="020B0502020203020204" pitchFamily="34" charset="0"/>
              </a:rPr>
              <a:t>receipt of some housing benefit only: UK, 1994-2015</a:t>
            </a:r>
          </a:p>
        </p:txBody>
      </p:sp>
      <p:sp>
        <p:nvSpPr>
          <p:cNvPr id="9" name="TextBox 8"/>
          <p:cNvSpPr txBox="1"/>
          <p:nvPr/>
        </p:nvSpPr>
        <p:spPr>
          <a:xfrm>
            <a:off x="179512" y="5589240"/>
            <a:ext cx="7488832" cy="338554"/>
          </a:xfrm>
          <a:prstGeom prst="rect">
            <a:avLst/>
          </a:prstGeom>
          <a:noFill/>
        </p:spPr>
        <p:txBody>
          <a:bodyPr wrap="square" rtlCol="0">
            <a:spAutoFit/>
          </a:bodyPr>
          <a:lstStyle/>
          <a:p>
            <a:r>
              <a:rPr lang="en-GB" sz="800" dirty="0">
                <a:solidFill>
                  <a:prstClr val="white">
                    <a:lumMod val="65000"/>
                  </a:prstClr>
                </a:solidFill>
                <a:latin typeface="Avenir LT Std 45 Book" panose="020B0502020203020204" pitchFamily="34" charset="0"/>
              </a:rPr>
              <a:t>Notes: Data are smoothed using a three-year rolling average over the age range.</a:t>
            </a:r>
          </a:p>
          <a:p>
            <a:r>
              <a:rPr lang="en-GB" sz="800" dirty="0">
                <a:solidFill>
                  <a:prstClr val="white">
                    <a:lumMod val="65000"/>
                  </a:prstClr>
                </a:solidFill>
                <a:latin typeface="Avenir LT Std 45 Book" panose="020B0502020203020204" pitchFamily="34" charset="0"/>
              </a:rPr>
              <a:t>Source: RF </a:t>
            </a:r>
            <a:r>
              <a:rPr lang="en-GB" sz="800" dirty="0" err="1">
                <a:solidFill>
                  <a:prstClr val="white">
                    <a:lumMod val="65000"/>
                  </a:prstClr>
                </a:solidFill>
                <a:latin typeface="Avenir LT Std 45 Book" panose="020B0502020203020204" pitchFamily="34" charset="0"/>
              </a:rPr>
              <a:t>analyis</a:t>
            </a:r>
            <a:r>
              <a:rPr lang="en-GB" sz="800" dirty="0">
                <a:solidFill>
                  <a:prstClr val="white">
                    <a:lumMod val="65000"/>
                  </a:prstClr>
                </a:solidFill>
                <a:latin typeface="Avenir LT Std 45 Book" panose="020B0502020203020204" pitchFamily="34" charset="0"/>
              </a:rPr>
              <a:t> of DWP, Family Resources Survey</a:t>
            </a:r>
          </a:p>
        </p:txBody>
      </p:sp>
      <p:pic>
        <p:nvPicPr>
          <p:cNvPr id="2" name="Picture 1"/>
          <p:cNvPicPr>
            <a:picLocks noChangeAspect="1"/>
          </p:cNvPicPr>
          <p:nvPr/>
        </p:nvPicPr>
        <p:blipFill>
          <a:blip r:embed="rId3"/>
          <a:stretch>
            <a:fillRect/>
          </a:stretch>
        </p:blipFill>
        <p:spPr>
          <a:xfrm>
            <a:off x="180000" y="2026800"/>
            <a:ext cx="7200000" cy="3347825"/>
          </a:xfrm>
          <a:prstGeom prst="rect">
            <a:avLst/>
          </a:prstGeom>
        </p:spPr>
      </p:pic>
    </p:spTree>
    <p:extLst>
      <p:ext uri="{BB962C8B-B14F-4D97-AF65-F5344CB8AC3E}">
        <p14:creationId xmlns:p14="http://schemas.microsoft.com/office/powerpoint/2010/main" val="3165053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1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18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15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1500">
                <a:solidFill>
                  <a:schemeClr val="tx1"/>
                </a:solidFill>
                <a:latin typeface="Calibri" panose="020F0502020204030204" pitchFamily="34" charset="0"/>
              </a:defRPr>
            </a:lvl5pPr>
            <a:lvl6pPr marL="18859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2288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5717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914650" indent="-17145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AC726F9-2884-4962-A81E-AC35983323A0}" type="slidenum">
              <a:rPr lang="en-GB" altLang="en-US" sz="900">
                <a:solidFill>
                  <a:prstClr val="white"/>
                </a:solidFill>
                <a:latin typeface="Avenir LT Std 45 Book" panose="020B0502020203020204" pitchFamily="34" charset="0"/>
              </a:rPr>
              <a:pPr>
                <a:spcBef>
                  <a:spcPct val="0"/>
                </a:spcBef>
                <a:buFontTx/>
                <a:buNone/>
              </a:pPr>
              <a:t>9</a:t>
            </a:fld>
            <a:endParaRPr lang="en-GB" altLang="en-US" sz="900">
              <a:solidFill>
                <a:prstClr val="white"/>
              </a:solidFill>
              <a:latin typeface="Avenir LT Std 45 Book" panose="020B0502020203020204" pitchFamily="34" charset="0"/>
            </a:endParaRPr>
          </a:p>
        </p:txBody>
      </p:sp>
      <p:sp>
        <p:nvSpPr>
          <p:cNvPr id="8196" name="Title 1"/>
          <p:cNvSpPr txBox="1">
            <a:spLocks/>
          </p:cNvSpPr>
          <p:nvPr/>
        </p:nvSpPr>
        <p:spPr bwMode="auto">
          <a:xfrm>
            <a:off x="107504" y="836712"/>
            <a:ext cx="8712968"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2400" dirty="0" smtClean="0">
                <a:solidFill>
                  <a:srgbClr val="784F9C"/>
                </a:solidFill>
                <a:latin typeface="Avenir LT Std 45 Book" panose="020B0502020203020204" pitchFamily="34" charset="0"/>
              </a:rPr>
              <a:t>These issues are likely to endure, even in the most optimistic scenario </a:t>
            </a:r>
          </a:p>
        </p:txBody>
      </p:sp>
      <p:sp>
        <p:nvSpPr>
          <p:cNvPr id="7" name="TextBox 6"/>
          <p:cNvSpPr txBox="1"/>
          <p:nvPr/>
        </p:nvSpPr>
        <p:spPr>
          <a:xfrm>
            <a:off x="179512" y="1700808"/>
            <a:ext cx="7488832" cy="276999"/>
          </a:xfrm>
          <a:prstGeom prst="rect">
            <a:avLst/>
          </a:prstGeom>
          <a:noFill/>
        </p:spPr>
        <p:txBody>
          <a:bodyPr wrap="square" rtlCol="0" anchor="b" anchorCtr="0">
            <a:spAutoFit/>
          </a:bodyPr>
          <a:lstStyle/>
          <a:p>
            <a:r>
              <a:rPr lang="en-GB" sz="1200" i="1" dirty="0">
                <a:solidFill>
                  <a:prstClr val="black">
                    <a:lumMod val="75000"/>
                    <a:lumOff val="25000"/>
                  </a:prstClr>
                </a:solidFill>
                <a:latin typeface="Avenir LT Std 45 Book" panose="020B0502020203020204" pitchFamily="34" charset="0"/>
              </a:rPr>
              <a:t>Actual and projected home ownership rates, by </a:t>
            </a:r>
            <a:r>
              <a:rPr lang="en-GB" sz="1200" i="1" dirty="0" smtClean="0">
                <a:solidFill>
                  <a:prstClr val="black">
                    <a:lumMod val="75000"/>
                    <a:lumOff val="25000"/>
                  </a:prstClr>
                </a:solidFill>
                <a:latin typeface="Avenir LT Std 45 Book" panose="020B0502020203020204" pitchFamily="34" charset="0"/>
              </a:rPr>
              <a:t>age &amp; </a:t>
            </a:r>
            <a:r>
              <a:rPr lang="en-GB" sz="1200" i="1" dirty="0">
                <a:solidFill>
                  <a:prstClr val="black">
                    <a:lumMod val="75000"/>
                    <a:lumOff val="25000"/>
                  </a:prstClr>
                </a:solidFill>
                <a:latin typeface="Avenir LT Std 45 Book" panose="020B0502020203020204" pitchFamily="34" charset="0"/>
              </a:rPr>
              <a:t>birth </a:t>
            </a:r>
            <a:r>
              <a:rPr lang="en-GB" sz="1200" i="1" dirty="0" smtClean="0">
                <a:solidFill>
                  <a:prstClr val="black">
                    <a:lumMod val="75000"/>
                    <a:lumOff val="25000"/>
                  </a:prstClr>
                </a:solidFill>
                <a:latin typeface="Avenir LT Std 45 Book" panose="020B0502020203020204" pitchFamily="34" charset="0"/>
              </a:rPr>
              <a:t>year: </a:t>
            </a:r>
            <a:r>
              <a:rPr lang="en-GB" sz="1200" i="1" dirty="0">
                <a:solidFill>
                  <a:prstClr val="black">
                    <a:lumMod val="75000"/>
                    <a:lumOff val="25000"/>
                  </a:prstClr>
                </a:solidFill>
                <a:latin typeface="Avenir LT Std 45 Book" panose="020B0502020203020204" pitchFamily="34" charset="0"/>
              </a:rPr>
              <a:t>UK: 1961-2027</a:t>
            </a:r>
          </a:p>
        </p:txBody>
      </p:sp>
      <p:sp>
        <p:nvSpPr>
          <p:cNvPr id="9" name="TextBox 8"/>
          <p:cNvSpPr txBox="1"/>
          <p:nvPr/>
        </p:nvSpPr>
        <p:spPr>
          <a:xfrm>
            <a:off x="179512" y="5589240"/>
            <a:ext cx="7488832" cy="461665"/>
          </a:xfrm>
          <a:prstGeom prst="rect">
            <a:avLst/>
          </a:prstGeom>
          <a:noFill/>
        </p:spPr>
        <p:txBody>
          <a:bodyPr wrap="square" rtlCol="0">
            <a:spAutoFit/>
          </a:bodyPr>
          <a:lstStyle/>
          <a:p>
            <a:r>
              <a:rPr lang="en-GB" sz="800" dirty="0" smtClean="0">
                <a:solidFill>
                  <a:prstClr val="white">
                    <a:lumMod val="65000"/>
                  </a:prstClr>
                </a:solidFill>
                <a:latin typeface="Avenir LT Std 45 Book" panose="020B0502020203020204" pitchFamily="34" charset="0"/>
              </a:rPr>
              <a:t>Notes: Solid </a:t>
            </a:r>
            <a:r>
              <a:rPr lang="en-GB" sz="800" dirty="0">
                <a:solidFill>
                  <a:prstClr val="white">
                    <a:lumMod val="65000"/>
                  </a:prstClr>
                </a:solidFill>
                <a:latin typeface="Avenir LT Std 45 Book" panose="020B0502020203020204" pitchFamily="34" charset="0"/>
              </a:rPr>
              <a:t>lines show out-turn; dashed lines show projections. For details of the modelling approach, see Annex 3 in: A Corlett &amp; L Judge, Home Affront: Housing across the generations, Resolution Foundation, September </a:t>
            </a:r>
            <a:r>
              <a:rPr lang="en-GB" sz="800" dirty="0" smtClean="0">
                <a:solidFill>
                  <a:prstClr val="white">
                    <a:lumMod val="65000"/>
                  </a:prstClr>
                </a:solidFill>
                <a:latin typeface="Avenir LT Std 45 Book" panose="020B0502020203020204" pitchFamily="34" charset="0"/>
              </a:rPr>
              <a:t>2017</a:t>
            </a:r>
            <a:endParaRPr lang="en-GB" sz="800" dirty="0">
              <a:solidFill>
                <a:prstClr val="white">
                  <a:lumMod val="65000"/>
                </a:prstClr>
              </a:solidFill>
              <a:latin typeface="Avenir LT Std 45 Book" panose="020B0502020203020204" pitchFamily="34" charset="0"/>
            </a:endParaRPr>
          </a:p>
          <a:p>
            <a:r>
              <a:rPr lang="en-GB" sz="800" dirty="0" smtClean="0">
                <a:solidFill>
                  <a:prstClr val="white">
                    <a:lumMod val="65000"/>
                  </a:prstClr>
                </a:solidFill>
                <a:latin typeface="Avenir LT Std 45 Book" panose="020B0502020203020204" pitchFamily="34" charset="0"/>
              </a:rPr>
              <a:t>Source: RF </a:t>
            </a:r>
            <a:r>
              <a:rPr lang="en-GB" sz="800" dirty="0">
                <a:solidFill>
                  <a:prstClr val="white">
                    <a:lumMod val="65000"/>
                  </a:prstClr>
                </a:solidFill>
                <a:latin typeface="Avenir LT Std 45 Book" panose="020B0502020203020204" pitchFamily="34" charset="0"/>
              </a:rPr>
              <a:t>analysis based on ONS, Family Expenditure Survey; ONS, Labour Force Survey</a:t>
            </a:r>
          </a:p>
        </p:txBody>
      </p:sp>
      <p:pic>
        <p:nvPicPr>
          <p:cNvPr id="4" name="Picture 3"/>
          <p:cNvPicPr>
            <a:picLocks noChangeAspect="1"/>
          </p:cNvPicPr>
          <p:nvPr/>
        </p:nvPicPr>
        <p:blipFill>
          <a:blip r:embed="rId3"/>
          <a:stretch>
            <a:fillRect/>
          </a:stretch>
        </p:blipFill>
        <p:spPr>
          <a:xfrm>
            <a:off x="180000" y="2026800"/>
            <a:ext cx="7200000" cy="3368165"/>
          </a:xfrm>
          <a:prstGeom prst="rect">
            <a:avLst/>
          </a:prstGeom>
        </p:spPr>
      </p:pic>
    </p:spTree>
    <p:extLst>
      <p:ext uri="{BB962C8B-B14F-4D97-AF65-F5344CB8AC3E}">
        <p14:creationId xmlns:p14="http://schemas.microsoft.com/office/powerpoint/2010/main" val="2825728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rgen pp template">
  <a:themeElements>
    <a:clrScheme name="Custom 1">
      <a:dk1>
        <a:sysClr val="windowText" lastClr="000000"/>
      </a:dk1>
      <a:lt1>
        <a:sysClr val="window" lastClr="FFFFFF"/>
      </a:lt1>
      <a:dk2>
        <a:srgbClr val="1F497D"/>
      </a:dk2>
      <a:lt2>
        <a:srgbClr val="EEECE1"/>
      </a:lt2>
      <a:accent1>
        <a:srgbClr val="784F7E"/>
      </a:accent1>
      <a:accent2>
        <a:srgbClr val="00BFBF"/>
      </a:accent2>
      <a:accent3>
        <a:srgbClr val="B0FFFF"/>
      </a:accent3>
      <a:accent4>
        <a:srgbClr val="CFDC72"/>
      </a:accent4>
      <a:accent5>
        <a:srgbClr val="FFD33D"/>
      </a:accent5>
      <a:accent6>
        <a:srgbClr val="333334"/>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intergen pp template</Template>
  <TotalTime>3113</TotalTime>
  <Words>1496</Words>
  <Application>Microsoft Office PowerPoint</Application>
  <PresentationFormat>On-screen Show (4:3)</PresentationFormat>
  <Paragraphs>107</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Avenir LT Std 45 Book</vt:lpstr>
      <vt:lpstr>Calibri</vt:lpstr>
      <vt:lpstr>intergen pp template</vt:lpstr>
      <vt:lpstr>. Intergenerational fairness and housing for young people . .May 2018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Intergenerational fairness and housing for young people . .May 2018</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Cox</dc:creator>
  <cp:lastModifiedBy>Fahmida Rahman</cp:lastModifiedBy>
  <cp:revision>246</cp:revision>
  <cp:lastPrinted>2017-11-27T12:22:41Z</cp:lastPrinted>
  <dcterms:created xsi:type="dcterms:W3CDTF">2016-12-01T16:52:59Z</dcterms:created>
  <dcterms:modified xsi:type="dcterms:W3CDTF">2018-06-18T14:14:23Z</dcterms:modified>
</cp:coreProperties>
</file>